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6"/>
  </p:notesMasterIdLst>
  <p:sldIdLst>
    <p:sldId id="257" r:id="rId2"/>
    <p:sldId id="349" r:id="rId3"/>
    <p:sldId id="346" r:id="rId4"/>
    <p:sldId id="341" r:id="rId5"/>
    <p:sldId id="273" r:id="rId6"/>
    <p:sldId id="282" r:id="rId7"/>
    <p:sldId id="283" r:id="rId8"/>
    <p:sldId id="325" r:id="rId9"/>
    <p:sldId id="284" r:id="rId10"/>
    <p:sldId id="376" r:id="rId11"/>
    <p:sldId id="286" r:id="rId12"/>
    <p:sldId id="293" r:id="rId13"/>
    <p:sldId id="377" r:id="rId14"/>
    <p:sldId id="378" r:id="rId15"/>
    <p:sldId id="295" r:id="rId16"/>
    <p:sldId id="294" r:id="rId17"/>
    <p:sldId id="304" r:id="rId18"/>
    <p:sldId id="305" r:id="rId19"/>
    <p:sldId id="306" r:id="rId20"/>
    <p:sldId id="307" r:id="rId21"/>
    <p:sldId id="308" r:id="rId22"/>
    <p:sldId id="309" r:id="rId23"/>
    <p:sldId id="379" r:id="rId24"/>
    <p:sldId id="302" r:id="rId25"/>
    <p:sldId id="303" r:id="rId26"/>
    <p:sldId id="312" r:id="rId27"/>
    <p:sldId id="380" r:id="rId28"/>
    <p:sldId id="381" r:id="rId29"/>
    <p:sldId id="314" r:id="rId30"/>
    <p:sldId id="382" r:id="rId31"/>
    <p:sldId id="360" r:id="rId32"/>
    <p:sldId id="343" r:id="rId33"/>
    <p:sldId id="311" r:id="rId34"/>
    <p:sldId id="326" r:id="rId35"/>
    <p:sldId id="327" r:id="rId36"/>
    <p:sldId id="383" r:id="rId37"/>
    <p:sldId id="318" r:id="rId38"/>
    <p:sldId id="384" r:id="rId39"/>
    <p:sldId id="385" r:id="rId40"/>
    <p:sldId id="333" r:id="rId41"/>
    <p:sldId id="277" r:id="rId42"/>
    <p:sldId id="372" r:id="rId43"/>
    <p:sldId id="386" r:id="rId44"/>
    <p:sldId id="272" r:id="rId45"/>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 AMY L" initials="HAL" lastIdx="10" clrIdx="0"/>
  <p:cmAuthor id="2" name="Gipson, Robert" initials="GR"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96144" autoAdjust="0"/>
  </p:normalViewPr>
  <p:slideViewPr>
    <p:cSldViewPr snapToGrid="0" snapToObjects="1" showGuides="1">
      <p:cViewPr varScale="1">
        <p:scale>
          <a:sx n="90" d="100"/>
          <a:sy n="90" d="100"/>
        </p:scale>
        <p:origin x="264" y="90"/>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dirty="0"/>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a:t>
            </a:fld>
            <a:endParaRPr lang="en-US"/>
          </a:p>
        </p:txBody>
      </p:sp>
    </p:spTree>
    <p:extLst>
      <p:ext uri="{BB962C8B-B14F-4D97-AF65-F5344CB8AC3E}">
        <p14:creationId xmlns:p14="http://schemas.microsoft.com/office/powerpoint/2010/main" val="2205849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37</a:t>
            </a:fld>
            <a:endParaRPr lang="en-US"/>
          </a:p>
        </p:txBody>
      </p:sp>
    </p:spTree>
    <p:extLst>
      <p:ext uri="{BB962C8B-B14F-4D97-AF65-F5344CB8AC3E}">
        <p14:creationId xmlns:p14="http://schemas.microsoft.com/office/powerpoint/2010/main" val="1274213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38</a:t>
            </a:fld>
            <a:endParaRPr lang="en-US"/>
          </a:p>
        </p:txBody>
      </p:sp>
    </p:spTree>
    <p:extLst>
      <p:ext uri="{BB962C8B-B14F-4D97-AF65-F5344CB8AC3E}">
        <p14:creationId xmlns:p14="http://schemas.microsoft.com/office/powerpoint/2010/main" val="1590226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r>
              <a:rPr lang="en-US" sz="1100" kern="1200">
                <a:solidFill>
                  <a:schemeClr val="tx1"/>
                </a:solidFill>
                <a:effectLst/>
                <a:latin typeface="+mn-lt"/>
                <a:ea typeface="+mn-ea"/>
                <a:cs typeface="+mn-cs"/>
              </a:rPr>
              <a:t>If you have claims that were submitted within the 90 day limit from the primary insurance’s payment date but denied for timely filing due to the 210 day final filing limit policy AND you have proof the claims were submitted to the primary insurance within 90 days of the date of service AND either a delay in processing the claim or appeals and reconsideration requests caused the claim to exceed the 210 day final filing limit the claims can be resubmitted with a reconsideration request.</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40</a:t>
            </a:fld>
            <a:endParaRPr lang="en-US" dirty="0"/>
          </a:p>
        </p:txBody>
      </p:sp>
    </p:spTree>
    <p:extLst>
      <p:ext uri="{BB962C8B-B14F-4D97-AF65-F5344CB8AC3E}">
        <p14:creationId xmlns:p14="http://schemas.microsoft.com/office/powerpoint/2010/main" val="648514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41</a:t>
            </a:fld>
            <a:endParaRPr lang="en-US"/>
          </a:p>
        </p:txBody>
      </p:sp>
    </p:spTree>
    <p:extLst>
      <p:ext uri="{BB962C8B-B14F-4D97-AF65-F5344CB8AC3E}">
        <p14:creationId xmlns:p14="http://schemas.microsoft.com/office/powerpoint/2010/main" val="1127356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42</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43</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effectively transition paper</a:t>
            </a:r>
            <a:r>
              <a:rPr lang="en-US" baseline="0" dirty="0"/>
              <a:t> billers to electronic submission. </a:t>
            </a:r>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a:t>
            </a:fld>
            <a:endParaRPr lang="en-US"/>
          </a:p>
        </p:txBody>
      </p:sp>
    </p:spTree>
    <p:extLst>
      <p:ext uri="{BB962C8B-B14F-4D97-AF65-F5344CB8AC3E}">
        <p14:creationId xmlns:p14="http://schemas.microsoft.com/office/powerpoint/2010/main" val="2205849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Global slide – indicate somehow</a:t>
            </a:r>
          </a:p>
        </p:txBody>
      </p:sp>
      <p:sp>
        <p:nvSpPr>
          <p:cNvPr id="4" name="Date Placeholder 3"/>
          <p:cNvSpPr>
            <a:spLocks noGrp="1"/>
          </p:cNvSpPr>
          <p:nvPr>
            <p:ph type="dt" idx="10"/>
          </p:nvPr>
        </p:nvSpPr>
        <p:spPr/>
        <p:txBody>
          <a:bodyPr/>
          <a:lstStyle/>
          <a:p>
            <a:pPr>
              <a:defRPr/>
            </a:pP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283592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19</a:t>
            </a:fld>
            <a:endParaRPr lang="en-US" dirty="0"/>
          </a:p>
        </p:txBody>
      </p:sp>
    </p:spTree>
    <p:extLst>
      <p:ext uri="{BB962C8B-B14F-4D97-AF65-F5344CB8AC3E}">
        <p14:creationId xmlns:p14="http://schemas.microsoft.com/office/powerpoint/2010/main" val="1145145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p>
        </p:txBody>
      </p:sp>
      <p:sp>
        <p:nvSpPr>
          <p:cNvPr id="4" name="Slide Number Placeholder 3"/>
          <p:cNvSpPr>
            <a:spLocks noGrp="1"/>
          </p:cNvSpPr>
          <p:nvPr>
            <p:ph type="sldNum" sz="quarter" idx="10"/>
          </p:nvPr>
        </p:nvSpPr>
        <p:spPr/>
        <p:txBody>
          <a:bodyPr/>
          <a:lstStyle/>
          <a:p>
            <a:fld id="{42DE46E6-3AB7-484F-9FBF-FD47303B7739}" type="slidenum">
              <a:rPr lang="en-US" smtClean="0"/>
              <a:t>30</a:t>
            </a:fld>
            <a:endParaRPr lang="en-US"/>
          </a:p>
        </p:txBody>
      </p:sp>
    </p:spTree>
    <p:extLst>
      <p:ext uri="{BB962C8B-B14F-4D97-AF65-F5344CB8AC3E}">
        <p14:creationId xmlns:p14="http://schemas.microsoft.com/office/powerpoint/2010/main" val="2838781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31</a:t>
            </a:fld>
            <a:endParaRPr lang="en-US" dirty="0"/>
          </a:p>
        </p:txBody>
      </p:sp>
    </p:spTree>
    <p:extLst>
      <p:ext uri="{BB962C8B-B14F-4D97-AF65-F5344CB8AC3E}">
        <p14:creationId xmlns:p14="http://schemas.microsoft.com/office/powerpoint/2010/main" val="3027549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32</a:t>
            </a:fld>
            <a:endParaRPr lang="en-US" dirty="0"/>
          </a:p>
        </p:txBody>
      </p:sp>
    </p:spTree>
    <p:extLst>
      <p:ext uri="{BB962C8B-B14F-4D97-AF65-F5344CB8AC3E}">
        <p14:creationId xmlns:p14="http://schemas.microsoft.com/office/powerpoint/2010/main" val="3097128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35</a:t>
            </a:fld>
            <a:endParaRPr lang="en-US" dirty="0"/>
          </a:p>
        </p:txBody>
      </p:sp>
    </p:spTree>
    <p:extLst>
      <p:ext uri="{BB962C8B-B14F-4D97-AF65-F5344CB8AC3E}">
        <p14:creationId xmlns:p14="http://schemas.microsoft.com/office/powerpoint/2010/main" val="2081843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36</a:t>
            </a:fld>
            <a:endParaRPr lang="en-US" dirty="0"/>
          </a:p>
        </p:txBody>
      </p:sp>
    </p:spTree>
    <p:extLst>
      <p:ext uri="{BB962C8B-B14F-4D97-AF65-F5344CB8AC3E}">
        <p14:creationId xmlns:p14="http://schemas.microsoft.com/office/powerpoint/2010/main" val="3113925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4517" y="349698"/>
            <a:ext cx="13459968" cy="987552"/>
          </a:xfrm>
          <a:prstGeom prst="rect">
            <a:avLst/>
          </a:prstGeom>
        </p:spPr>
        <p:txBody>
          <a:bodyPr lIns="130622" tIns="65311" rIns="130622" bIns="65311"/>
          <a:lstStyle/>
          <a:p>
            <a:r>
              <a:rPr lang="en-US"/>
              <a:t>Click to edit Master title style</a:t>
            </a:r>
            <a:endParaRPr lang="en-US" dirty="0"/>
          </a:p>
        </p:txBody>
      </p:sp>
      <p:sp>
        <p:nvSpPr>
          <p:cNvPr id="3" name="Content Placeholder 2"/>
          <p:cNvSpPr>
            <a:spLocks noGrp="1"/>
          </p:cNvSpPr>
          <p:nvPr>
            <p:ph idx="1"/>
          </p:nvPr>
        </p:nvSpPr>
        <p:spPr>
          <a:xfrm>
            <a:off x="604520" y="1572932"/>
            <a:ext cx="13459968" cy="5705856"/>
          </a:xfrm>
          <a:prstGeom prst="rect">
            <a:avLst/>
          </a:prstGeom>
        </p:spPr>
        <p:txBody>
          <a:bodyPr lIns="130622" tIns="65311" rIns="130622" bIns="65311"/>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26112" y="7607487"/>
            <a:ext cx="3218688" cy="438150"/>
          </a:xfrm>
          <a:prstGeom prst="rect">
            <a:avLst/>
          </a:prstGeom>
        </p:spPr>
        <p:txBody>
          <a:bodyPr vert="horz" lIns="130622" tIns="65311" rIns="130622" bIns="65311" rtlCol="0" anchor="ctr"/>
          <a:lstStyle>
            <a:lvl1pPr marL="0" algn="l" defTabSz="653110" rtl="0" eaLnBrk="1" latinLnBrk="0" hangingPunct="1">
              <a:defRPr lang="en-US" sz="1300" kern="1200" smtClean="0">
                <a:solidFill>
                  <a:srgbClr val="777777"/>
                </a:solidFill>
                <a:latin typeface="+mn-lt"/>
                <a:ea typeface="+mn-ea"/>
                <a:cs typeface="+mn-cs"/>
              </a:defRPr>
            </a:lvl1pPr>
          </a:lstStyle>
          <a:p>
            <a:pPr>
              <a:defRPr/>
            </a:pPr>
            <a:r>
              <a:rPr lang="en-US"/>
              <a:t>11/09/2017</a:t>
            </a:r>
            <a:endParaRPr lang="en-US" dirty="0"/>
          </a:p>
        </p:txBody>
      </p:sp>
      <p:sp>
        <p:nvSpPr>
          <p:cNvPr id="5" name="Footer Placeholder 5"/>
          <p:cNvSpPr>
            <a:spLocks noGrp="1"/>
          </p:cNvSpPr>
          <p:nvPr>
            <p:ph type="ftr" sz="quarter" idx="3"/>
          </p:nvPr>
        </p:nvSpPr>
        <p:spPr>
          <a:xfrm>
            <a:off x="5280590" y="7607487"/>
            <a:ext cx="3950208" cy="438150"/>
          </a:xfrm>
          <a:prstGeom prst="rect">
            <a:avLst/>
          </a:prstGeom>
        </p:spPr>
        <p:txBody>
          <a:bodyPr vert="horz" lIns="130622" tIns="65311" rIns="130622" bIns="65311" rtlCol="0" anchor="ctr"/>
          <a:lstStyle>
            <a:lvl1pPr marL="0" algn="ctr" defTabSz="653110" rtl="0" eaLnBrk="1" latinLnBrk="0" hangingPunct="1">
              <a:defRPr lang="en-US" sz="1300" kern="1200" dirty="0">
                <a:solidFill>
                  <a:srgbClr val="777777"/>
                </a:solidFill>
                <a:latin typeface="+mn-lt"/>
                <a:ea typeface="+mn-ea"/>
                <a:cs typeface="+mn-cs"/>
              </a:defRPr>
            </a:lvl1pPr>
          </a:lstStyle>
          <a:p>
            <a:r>
              <a:rPr lang="en-US"/>
              <a:t>Conduent internal use only</a:t>
            </a:r>
            <a:endParaRPr lang="en-US" dirty="0"/>
          </a:p>
        </p:txBody>
      </p:sp>
      <p:sp>
        <p:nvSpPr>
          <p:cNvPr id="6" name="Slide Number Placeholder 9"/>
          <p:cNvSpPr>
            <a:spLocks noGrp="1"/>
          </p:cNvSpPr>
          <p:nvPr>
            <p:ph type="sldNum" sz="quarter" idx="4"/>
          </p:nvPr>
        </p:nvSpPr>
        <p:spPr>
          <a:xfrm>
            <a:off x="389250" y="7607487"/>
            <a:ext cx="1463040" cy="438150"/>
          </a:xfrm>
          <a:prstGeom prst="rect">
            <a:avLst/>
          </a:prstGeom>
        </p:spPr>
        <p:txBody>
          <a:bodyPr vert="horz" lIns="130622" tIns="65311" rIns="130622" bIns="65311" rtlCol="0" anchor="ctr"/>
          <a:lstStyle>
            <a:lvl1pPr marL="0" algn="l" defTabSz="653110" rtl="0" eaLnBrk="1" latinLnBrk="0" hangingPunct="1">
              <a:defRPr lang="en-US" sz="1300" kern="1200" smtClean="0">
                <a:solidFill>
                  <a:srgbClr val="777777"/>
                </a:solidFill>
                <a:latin typeface="+mn-lt"/>
                <a:ea typeface="+mn-ea"/>
                <a:cs typeface="+mn-cs"/>
              </a:defRPr>
            </a:lvl1pPr>
          </a:lstStyle>
          <a:p>
            <a:pPr>
              <a:defRPr/>
            </a:pPr>
            <a:fld id="{AD9DE1B5-9017-4D9F-B676-DA4F52697E3A}" type="slidenum">
              <a:rPr lang="en-US" smtClean="0"/>
              <a:pPr>
                <a:defRPr/>
              </a:pPr>
              <a:t>‹#›</a:t>
            </a:fld>
            <a:endParaRPr lang="en-US" kern="1200" dirty="0"/>
          </a:p>
        </p:txBody>
      </p:sp>
    </p:spTree>
    <p:extLst>
      <p:ext uri="{BB962C8B-B14F-4D97-AF65-F5344CB8AC3E}">
        <p14:creationId xmlns:p14="http://schemas.microsoft.com/office/powerpoint/2010/main" val="3211001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Conduent internal use only</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7921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a:t>11/09/2017</a:t>
            </a:r>
            <a:endParaRPr lang="en-US" dirty="0"/>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11/09/2017</a:t>
            </a:r>
            <a:endParaRPr lang="en-US" dirty="0"/>
          </a:p>
        </p:txBody>
      </p:sp>
      <p:sp>
        <p:nvSpPr>
          <p:cNvPr id="4" name="Footer Placeholder 3"/>
          <p:cNvSpPr>
            <a:spLocks noGrp="1"/>
          </p:cNvSpPr>
          <p:nvPr>
            <p:ph type="ftr" sz="quarter" idx="11"/>
          </p:nvPr>
        </p:nvSpPr>
        <p:spPr/>
        <p:txBody>
          <a:bodyPr/>
          <a:lstStyle/>
          <a:p>
            <a:r>
              <a:rPr lang="en-US" dirty="0"/>
              <a:t>Conduent internal use only</a:t>
            </a:r>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11/09/2017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Conduent internal use only</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a:t>11/09/2017</a:t>
            </a:r>
            <a:endParaRPr lang="en-US" dirty="0"/>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Conduent internal use only</a:t>
            </a:r>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3"/>
          <a:stretch>
            <a:fillRect/>
          </a:stretch>
        </p:blipFill>
        <p:spPr>
          <a:xfrm>
            <a:off x="12533984" y="464601"/>
            <a:ext cx="1529109" cy="39440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 id="2147483670" r:id="rId20"/>
    <p:sldLayoutId id="2147483671" r:id="rId21"/>
  </p:sldLayoutIdLst>
  <p:hf sldNum="0" hdr="0" ft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3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HIPAA.Desk.NM@Conduent.com" TargetMode="External"/><Relationship Id="rId2" Type="http://schemas.openxmlformats.org/officeDocument/2006/relationships/hyperlink" Target="https://nmmedicaid.portal.conduent.com/webportal/webRegistration/webRegStart" TargetMode="Externa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hyperlink" Target="CMS-1500%20Online%20Claims%20Entry%20updated.pptx" TargetMode="External"/><Relationship Id="rId2" Type="http://schemas.openxmlformats.org/officeDocument/2006/relationships/notesSlide" Target="../notesSlides/notesSlide12.xml"/><Relationship Id="rId1" Type="http://schemas.openxmlformats.org/officeDocument/2006/relationships/slideLayout" Target="../slideLayouts/slideLayout20.xml"/><Relationship Id="rId5" Type="http://schemas.openxmlformats.org/officeDocument/2006/relationships/image" Target="../media/image29.png"/><Relationship Id="rId4" Type="http://schemas.openxmlformats.org/officeDocument/2006/relationships/image" Target="../media/image28.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4" y="3581400"/>
            <a:ext cx="8623935" cy="1371600"/>
          </a:xfrm>
          <a:solidFill>
            <a:schemeClr val="bg1"/>
          </a:solidFill>
        </p:spPr>
        <p:txBody>
          <a:bodyPr/>
          <a:lstStyle/>
          <a:p>
            <a:r>
              <a:rPr lang="en-US" dirty="0">
                <a:solidFill>
                  <a:schemeClr val="tx1"/>
                </a:solidFill>
              </a:rPr>
              <a:t>UB-04 Online Claims Entry</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Timely Filing Limit</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699" y="2260600"/>
            <a:ext cx="13183269" cy="3815347"/>
          </a:xfrm>
        </p:spPr>
        <p:txBody>
          <a:bodyPr/>
          <a:lstStyle/>
          <a:p>
            <a:pPr marL="342900" indent="-342900">
              <a:buFont typeface="Arial" panose="020B0604020202020204" pitchFamily="34" charset="0"/>
              <a:buChar char="•"/>
            </a:pPr>
            <a:r>
              <a:rPr lang="en-US" dirty="0"/>
              <a:t>The initial timely filing limit for claims is 90 days from the last date of service on the claim or the payment date of a Medicare or commercial insurance EOB.  </a:t>
            </a:r>
          </a:p>
          <a:p>
            <a:pPr marL="342900" indent="-342900">
              <a:buFont typeface="Arial" panose="020B0604020202020204" pitchFamily="34" charset="0"/>
              <a:buChar char="•"/>
            </a:pPr>
            <a:r>
              <a:rPr lang="en-US" dirty="0"/>
              <a:t>If a claim is denied, a 90 day grace period begins on the remittance date of the denial. The claim must be resubmitted within this 90 day period, and can be resubmitted as many times as needed.</a:t>
            </a:r>
          </a:p>
          <a:p>
            <a:pPr marL="342900" indent="-342900">
              <a:buFont typeface="Arial" panose="020B0604020202020204" pitchFamily="34" charset="0"/>
              <a:buChar char="•"/>
            </a:pPr>
            <a:r>
              <a:rPr lang="en-US" dirty="0"/>
              <a:t>The TCN of the original denied claim is required for proof of timely filing on resubmitted claims. Claims submitted electronically, on paper, or on the web portal can be used for proof of timely filing on web portal resubmissions.</a:t>
            </a:r>
          </a:p>
          <a:p>
            <a:endParaRPr lang="en-US" dirty="0"/>
          </a:p>
        </p:txBody>
      </p:sp>
    </p:spTree>
    <p:extLst>
      <p:ext uri="{BB962C8B-B14F-4D97-AF65-F5344CB8AC3E}">
        <p14:creationId xmlns:p14="http://schemas.microsoft.com/office/powerpoint/2010/main" val="24957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6" name="Text Box 5"/>
          <p:cNvSpPr txBox="1">
            <a:spLocks noChangeArrowheads="1"/>
          </p:cNvSpPr>
          <p:nvPr/>
        </p:nvSpPr>
        <p:spPr bwMode="auto">
          <a:xfrm>
            <a:off x="1676400" y="4564943"/>
            <a:ext cx="1437193" cy="393508"/>
          </a:xfrm>
          <a:prstGeom prst="rect">
            <a:avLst/>
          </a:prstGeom>
          <a:noFill/>
          <a:ln w="38100">
            <a:noFill/>
            <a:miter lim="800000"/>
            <a:headEnd/>
            <a:tailEnd/>
          </a:ln>
        </p:spPr>
        <p:txBody>
          <a:bodyPr wrap="none" lIns="130622" tIns="65311" rIns="130622" bIns="65311">
            <a:spAutoFit/>
          </a:bodyPr>
          <a:lstStyle/>
          <a:p>
            <a:r>
              <a:rPr lang="en-US" sz="1700" b="1" dirty="0">
                <a:solidFill>
                  <a:srgbClr val="000000"/>
                </a:solidFill>
                <a:latin typeface="Comic Sans MS" pitchFamily="66" charset="0"/>
              </a:rPr>
              <a:t>MEDICAID</a:t>
            </a:r>
          </a:p>
        </p:txBody>
      </p:sp>
      <p:sp>
        <p:nvSpPr>
          <p:cNvPr id="51207" name="Text Box 6"/>
          <p:cNvSpPr txBox="1">
            <a:spLocks noChangeArrowheads="1"/>
          </p:cNvSpPr>
          <p:nvPr/>
        </p:nvSpPr>
        <p:spPr bwMode="auto">
          <a:xfrm>
            <a:off x="5974081" y="4497706"/>
            <a:ext cx="1461239" cy="393508"/>
          </a:xfrm>
          <a:prstGeom prst="rect">
            <a:avLst/>
          </a:prstGeom>
          <a:noFill/>
          <a:ln w="38100">
            <a:noFill/>
            <a:miter lim="800000"/>
            <a:headEnd/>
            <a:tailEnd/>
          </a:ln>
        </p:spPr>
        <p:txBody>
          <a:bodyPr wrap="none" lIns="130622" tIns="65311" rIns="130622" bIns="65311">
            <a:spAutoFit/>
          </a:bodyPr>
          <a:lstStyle/>
          <a:p>
            <a:r>
              <a:rPr lang="en-US" sz="1700" b="1" dirty="0">
                <a:solidFill>
                  <a:srgbClr val="000000"/>
                </a:solidFill>
                <a:latin typeface="Comic Sans MS" pitchFamily="66" charset="0"/>
              </a:rPr>
              <a:t>123456789</a:t>
            </a:r>
          </a:p>
        </p:txBody>
      </p:sp>
      <p:sp>
        <p:nvSpPr>
          <p:cNvPr id="51208" name="Text Box 7"/>
          <p:cNvSpPr txBox="1">
            <a:spLocks noChangeArrowheads="1"/>
          </p:cNvSpPr>
          <p:nvPr/>
        </p:nvSpPr>
        <p:spPr bwMode="auto">
          <a:xfrm>
            <a:off x="3059430" y="4187190"/>
            <a:ext cx="396845" cy="393508"/>
          </a:xfrm>
          <a:prstGeom prst="rect">
            <a:avLst/>
          </a:prstGeom>
          <a:noFill/>
          <a:ln w="9525">
            <a:noFill/>
            <a:miter lim="800000"/>
            <a:headEnd/>
            <a:tailEnd/>
          </a:ln>
        </p:spPr>
        <p:txBody>
          <a:bodyPr wrap="none" lIns="130622" tIns="65311" rIns="130622" bIns="65311">
            <a:spAutoFit/>
          </a:bodyPr>
          <a:lstStyle/>
          <a:p>
            <a:pPr eaLnBrk="0" hangingPunct="0"/>
            <a:r>
              <a:rPr lang="en-US" sz="1700" b="1" dirty="0">
                <a:solidFill>
                  <a:srgbClr val="000000"/>
                </a:solidFill>
                <a:latin typeface="Comic Sans MS" pitchFamily="66" charset="0"/>
              </a:rPr>
              <a:t>1</a:t>
            </a:r>
          </a:p>
        </p:txBody>
      </p:sp>
      <p:sp>
        <p:nvSpPr>
          <p:cNvPr id="51209" name="Text Box 8"/>
          <p:cNvSpPr txBox="1">
            <a:spLocks noChangeArrowheads="1"/>
          </p:cNvSpPr>
          <p:nvPr/>
        </p:nvSpPr>
        <p:spPr bwMode="auto">
          <a:xfrm>
            <a:off x="3742691" y="4187190"/>
            <a:ext cx="396845" cy="393508"/>
          </a:xfrm>
          <a:prstGeom prst="rect">
            <a:avLst/>
          </a:prstGeom>
          <a:noFill/>
          <a:ln w="9525">
            <a:noFill/>
            <a:miter lim="800000"/>
            <a:headEnd/>
            <a:tailEnd/>
          </a:ln>
        </p:spPr>
        <p:txBody>
          <a:bodyPr wrap="none" lIns="130622" tIns="65311" rIns="130622" bIns="65311">
            <a:spAutoFit/>
          </a:bodyPr>
          <a:lstStyle/>
          <a:p>
            <a:pPr eaLnBrk="0" hangingPunct="0"/>
            <a:r>
              <a:rPr lang="en-US" sz="1700" b="1" dirty="0">
                <a:solidFill>
                  <a:srgbClr val="000000"/>
                </a:solidFill>
                <a:latin typeface="Comic Sans MS" pitchFamily="66" charset="0"/>
              </a:rPr>
              <a:t>1</a:t>
            </a:r>
          </a:p>
        </p:txBody>
      </p:sp>
      <p:sp>
        <p:nvSpPr>
          <p:cNvPr id="51214" name="Line 13"/>
          <p:cNvSpPr>
            <a:spLocks noChangeShapeType="1"/>
          </p:cNvSpPr>
          <p:nvPr/>
        </p:nvSpPr>
        <p:spPr bwMode="auto">
          <a:xfrm flipV="1">
            <a:off x="4998720" y="6126480"/>
            <a:ext cx="975360" cy="27432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wrap="none" lIns="130622" tIns="65311" rIns="130622" bIns="65311"/>
          <a:lstStyle/>
          <a:p>
            <a:endParaRPr lang="en-US" dirty="0"/>
          </a:p>
        </p:txBody>
      </p:sp>
      <p:sp>
        <p:nvSpPr>
          <p:cNvPr id="51215" name="Text Box 14"/>
          <p:cNvSpPr txBox="1">
            <a:spLocks noChangeArrowheads="1"/>
          </p:cNvSpPr>
          <p:nvPr/>
        </p:nvSpPr>
        <p:spPr bwMode="auto">
          <a:xfrm>
            <a:off x="8162713" y="4244267"/>
            <a:ext cx="1062091" cy="393508"/>
          </a:xfrm>
          <a:prstGeom prst="rect">
            <a:avLst/>
          </a:prstGeom>
          <a:noFill/>
          <a:ln w="9525">
            <a:noFill/>
            <a:miter lim="800000"/>
            <a:headEnd/>
            <a:tailEnd/>
          </a:ln>
        </p:spPr>
        <p:txBody>
          <a:bodyPr wrap="none" lIns="130622" tIns="65311" rIns="130622" bIns="65311">
            <a:spAutoFit/>
          </a:bodyPr>
          <a:lstStyle/>
          <a:p>
            <a:pPr eaLnBrk="0" hangingPunct="0"/>
            <a:r>
              <a:rPr lang="en-US" sz="1700" b="1" dirty="0">
                <a:solidFill>
                  <a:srgbClr val="000000"/>
                </a:solidFill>
                <a:latin typeface="Comic Sans MS" pitchFamily="66" charset="0"/>
              </a:rPr>
              <a:t>082807</a:t>
            </a:r>
          </a:p>
        </p:txBody>
      </p:sp>
      <p:sp>
        <p:nvSpPr>
          <p:cNvPr id="51216" name="Text Box 15"/>
          <p:cNvSpPr txBox="1">
            <a:spLocks noChangeArrowheads="1"/>
          </p:cNvSpPr>
          <p:nvPr/>
        </p:nvSpPr>
        <p:spPr bwMode="auto">
          <a:xfrm>
            <a:off x="1741170" y="5160645"/>
            <a:ext cx="2118470" cy="393508"/>
          </a:xfrm>
          <a:prstGeom prst="rect">
            <a:avLst/>
          </a:prstGeom>
          <a:noFill/>
          <a:ln w="38100">
            <a:noFill/>
            <a:miter lim="800000"/>
            <a:headEnd/>
            <a:tailEnd/>
          </a:ln>
        </p:spPr>
        <p:txBody>
          <a:bodyPr wrap="none" lIns="130622" tIns="65311" rIns="130622" bIns="65311">
            <a:spAutoFit/>
          </a:bodyPr>
          <a:lstStyle/>
          <a:p>
            <a:r>
              <a:rPr lang="en-US" sz="1700" b="1" dirty="0">
                <a:solidFill>
                  <a:srgbClr val="000000"/>
                </a:solidFill>
                <a:latin typeface="Comic Sans MS" pitchFamily="66" charset="0"/>
              </a:rPr>
              <a:t>CONNIE CLIENT</a:t>
            </a:r>
          </a:p>
        </p:txBody>
      </p:sp>
      <p:sp>
        <p:nvSpPr>
          <p:cNvPr id="51219" name="Text Box 19"/>
          <p:cNvSpPr txBox="1">
            <a:spLocks noChangeArrowheads="1"/>
          </p:cNvSpPr>
          <p:nvPr/>
        </p:nvSpPr>
        <p:spPr bwMode="auto">
          <a:xfrm>
            <a:off x="10363201" y="4235377"/>
            <a:ext cx="1549400" cy="393508"/>
          </a:xfrm>
          <a:prstGeom prst="rect">
            <a:avLst/>
          </a:prstGeom>
          <a:noFill/>
          <a:ln w="38100">
            <a:noFill/>
            <a:miter lim="800000"/>
            <a:headEnd/>
            <a:tailEnd/>
          </a:ln>
        </p:spPr>
        <p:txBody>
          <a:bodyPr lIns="130622" tIns="65311" rIns="130622" bIns="65311">
            <a:spAutoFit/>
          </a:bodyPr>
          <a:lstStyle/>
          <a:p>
            <a:r>
              <a:rPr lang="en-US" sz="1700" b="1" dirty="0">
                <a:solidFill>
                  <a:srgbClr val="000000"/>
                </a:solidFill>
                <a:latin typeface="Comic Sans MS" pitchFamily="66" charset="0"/>
              </a:rPr>
              <a:t>8,100 00</a:t>
            </a:r>
          </a:p>
        </p:txBody>
      </p:sp>
      <p:sp>
        <p:nvSpPr>
          <p:cNvPr id="51220" name="Text Box 20"/>
          <p:cNvSpPr txBox="1">
            <a:spLocks noChangeArrowheads="1"/>
          </p:cNvSpPr>
          <p:nvPr/>
        </p:nvSpPr>
        <p:spPr bwMode="auto">
          <a:xfrm>
            <a:off x="1584960" y="4244267"/>
            <a:ext cx="795992" cy="393508"/>
          </a:xfrm>
          <a:prstGeom prst="rect">
            <a:avLst/>
          </a:prstGeom>
          <a:noFill/>
          <a:ln w="38100">
            <a:noFill/>
            <a:miter lim="800000"/>
            <a:headEnd/>
            <a:tailEnd/>
          </a:ln>
        </p:spPr>
        <p:txBody>
          <a:bodyPr wrap="none" lIns="130622" tIns="65311" rIns="130622" bIns="65311">
            <a:spAutoFit/>
          </a:bodyPr>
          <a:lstStyle/>
          <a:p>
            <a:r>
              <a:rPr lang="en-US" sz="1700" b="1" dirty="0">
                <a:solidFill>
                  <a:srgbClr val="000000"/>
                </a:solidFill>
                <a:latin typeface="Comic Sans MS" pitchFamily="66" charset="0"/>
              </a:rPr>
              <a:t>0001</a:t>
            </a:r>
          </a:p>
        </p:txBody>
      </p:sp>
      <p:sp>
        <p:nvSpPr>
          <p:cNvPr id="51221" name="Text Box 21"/>
          <p:cNvSpPr txBox="1">
            <a:spLocks noChangeArrowheads="1"/>
          </p:cNvSpPr>
          <p:nvPr/>
        </p:nvSpPr>
        <p:spPr bwMode="auto">
          <a:xfrm>
            <a:off x="894079" y="246446"/>
            <a:ext cx="12660453" cy="839784"/>
          </a:xfrm>
          <a:prstGeom prst="rect">
            <a:avLst/>
          </a:prstGeom>
          <a:noFill/>
          <a:ln w="9525">
            <a:noFill/>
            <a:miter lim="800000"/>
            <a:headEnd/>
            <a:tailEnd/>
          </a:ln>
        </p:spPr>
        <p:txBody>
          <a:bodyPr wrap="square" lIns="130622" tIns="65311" rIns="130622" bIns="65311">
            <a:spAutoFit/>
          </a:bodyPr>
          <a:lstStyle/>
          <a:p>
            <a:pPr eaLnBrk="0" hangingPunct="0"/>
            <a:r>
              <a:rPr lang="en-US" sz="4400" dirty="0">
                <a:latin typeface="+mj-lt"/>
              </a:rPr>
              <a:t>Timely Filing Limit</a:t>
            </a:r>
          </a:p>
        </p:txBody>
      </p:sp>
      <p:sp>
        <p:nvSpPr>
          <p:cNvPr id="2" name="TextBox 1"/>
          <p:cNvSpPr txBox="1"/>
          <p:nvPr/>
        </p:nvSpPr>
        <p:spPr>
          <a:xfrm>
            <a:off x="7112001" y="5311068"/>
            <a:ext cx="2209800" cy="663905"/>
          </a:xfrm>
          <a:prstGeom prst="rect">
            <a:avLst/>
          </a:prstGeom>
          <a:noFill/>
        </p:spPr>
        <p:txBody>
          <a:bodyPr wrap="square" lIns="130622" tIns="130622" rIns="130622" bIns="130622" rtlCol="0">
            <a:spAutoFit/>
          </a:bodyPr>
          <a:lstStyle/>
          <a:p>
            <a:endParaRPr lang="en-US" dirty="0">
              <a:latin typeface="+mn-lt"/>
            </a:endParaRPr>
          </a:p>
        </p:txBody>
      </p:sp>
      <p:sp>
        <p:nvSpPr>
          <p:cNvPr id="4" name="TextBox 3"/>
          <p:cNvSpPr txBox="1"/>
          <p:nvPr/>
        </p:nvSpPr>
        <p:spPr>
          <a:xfrm>
            <a:off x="773724" y="1133741"/>
            <a:ext cx="12352996" cy="1017848"/>
          </a:xfrm>
          <a:prstGeom prst="rect">
            <a:avLst/>
          </a:prstGeom>
          <a:noFill/>
        </p:spPr>
        <p:txBody>
          <a:bodyPr wrap="square" lIns="130622" tIns="130622" rIns="130622" bIns="130622" rtlCol="0">
            <a:spAutoFit/>
          </a:bodyPr>
          <a:lstStyle/>
          <a:p>
            <a:r>
              <a:rPr lang="en-US" sz="2000" dirty="0"/>
              <a:t>When submitting claims on the web portal, indicate the denied claim TCN in the Timely Filing TCN field.</a:t>
            </a:r>
          </a:p>
          <a:p>
            <a:pPr algn="ctr"/>
            <a:endParaRPr lang="en-US" sz="2900" dirty="0">
              <a:latin typeface="+mj-lt"/>
            </a:endParaRPr>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4079" y="1958903"/>
            <a:ext cx="12435840" cy="52120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bwMode="auto">
          <a:xfrm>
            <a:off x="6037443" y="3603768"/>
            <a:ext cx="2795753" cy="684011"/>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chemeClr val="bg1"/>
              </a:solidFill>
            </a:endParaRPr>
          </a:p>
        </p:txBody>
      </p:sp>
      <p:sp>
        <p:nvSpPr>
          <p:cNvPr id="3" name="Date Placeholder 2"/>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Tree>
    <p:extLst>
      <p:ext uri="{BB962C8B-B14F-4D97-AF65-F5344CB8AC3E}">
        <p14:creationId xmlns:p14="http://schemas.microsoft.com/office/powerpoint/2010/main" val="4188077318"/>
      </p:ext>
    </p:extLst>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solidFill>
                  <a:schemeClr val="tx1"/>
                </a:solidFill>
              </a:rPr>
              <a:t>Add/Manage Templates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22118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Claim Templates</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699" y="2260600"/>
            <a:ext cx="13183269" cy="2973137"/>
          </a:xfrm>
        </p:spPr>
        <p:txBody>
          <a:bodyPr/>
          <a:lstStyle/>
          <a:p>
            <a:pPr marL="342900" indent="-342900">
              <a:buFont typeface="Arial" panose="020B0604020202020204" pitchFamily="34" charset="0"/>
              <a:buChar char="•"/>
            </a:pPr>
            <a:r>
              <a:rPr lang="en-US" dirty="0"/>
              <a:t>Claim Templates are used to expedite entry of multiple claims that have the same information (same client, identical charge lines, etc.)  </a:t>
            </a:r>
          </a:p>
          <a:p>
            <a:pPr marL="342900" indent="-342900">
              <a:buFont typeface="Arial" panose="020B0604020202020204" pitchFamily="34" charset="0"/>
              <a:buChar char="•"/>
            </a:pPr>
            <a:r>
              <a:rPr lang="en-US" dirty="0"/>
              <a:t>Claim templates are unique to each biller account.</a:t>
            </a:r>
          </a:p>
          <a:p>
            <a:pPr marL="342900" indent="-342900">
              <a:buFont typeface="Arial" panose="020B0604020202020204" pitchFamily="34" charset="0"/>
              <a:buChar char="•"/>
            </a:pPr>
            <a:r>
              <a:rPr lang="en-US" dirty="0"/>
              <a:t>Each biller account can have up to 25 templates at one time.</a:t>
            </a:r>
          </a:p>
          <a:p>
            <a:endParaRPr lang="en-US" dirty="0"/>
          </a:p>
        </p:txBody>
      </p:sp>
    </p:spTree>
    <p:extLst>
      <p:ext uri="{BB962C8B-B14F-4D97-AF65-F5344CB8AC3E}">
        <p14:creationId xmlns:p14="http://schemas.microsoft.com/office/powerpoint/2010/main" val="1705687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3157A41-1D21-49FD-B2DE-B9FD9405A603}"/>
              </a:ext>
            </a:extLst>
          </p:cNvPr>
          <p:cNvPicPr>
            <a:picLocks noChangeAspect="1"/>
          </p:cNvPicPr>
          <p:nvPr/>
        </p:nvPicPr>
        <p:blipFill>
          <a:blip r:embed="rId2"/>
          <a:stretch>
            <a:fillRect/>
          </a:stretch>
        </p:blipFill>
        <p:spPr>
          <a:xfrm>
            <a:off x="698891" y="2367722"/>
            <a:ext cx="12268648" cy="3515720"/>
          </a:xfrm>
          <a:prstGeom prst="rect">
            <a:avLst/>
          </a:prstGeom>
        </p:spPr>
      </p:pic>
      <p:sp>
        <p:nvSpPr>
          <p:cNvPr id="2" name="Title 1"/>
          <p:cNvSpPr>
            <a:spLocks noGrp="1"/>
          </p:cNvSpPr>
          <p:nvPr>
            <p:ph type="title"/>
          </p:nvPr>
        </p:nvSpPr>
        <p:spPr/>
        <p:txBody>
          <a:bodyPr/>
          <a:lstStyle/>
          <a:p>
            <a:pPr algn="l"/>
            <a:r>
              <a:rPr lang="en-US" sz="4400" dirty="0"/>
              <a:t>Claim Templates</a:t>
            </a:r>
          </a:p>
        </p:txBody>
      </p:sp>
      <p:sp>
        <p:nvSpPr>
          <p:cNvPr id="10" name="Rectangle 9"/>
          <p:cNvSpPr/>
          <p:nvPr/>
        </p:nvSpPr>
        <p:spPr bwMode="auto">
          <a:xfrm>
            <a:off x="12192000" y="3200400"/>
            <a:ext cx="1463040" cy="1097280"/>
          </a:xfrm>
          <a:prstGeom prst="rect">
            <a:avLst/>
          </a:prstGeom>
          <a:no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3" name="Oval 2"/>
          <p:cNvSpPr/>
          <p:nvPr/>
        </p:nvSpPr>
        <p:spPr bwMode="auto">
          <a:xfrm>
            <a:off x="698891" y="5322785"/>
            <a:ext cx="2560320" cy="286164"/>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5" name="Date Placeholder 4"/>
          <p:cNvSpPr>
            <a:spLocks noGrp="1"/>
          </p:cNvSpPr>
          <p:nvPr>
            <p:ph type="dt" sz="half" idx="2"/>
          </p:nvPr>
        </p:nvSpPr>
        <p:spPr/>
        <p:txBody>
          <a:bodyPr/>
          <a:lstStyle/>
          <a:p>
            <a:pPr>
              <a:defRPr/>
            </a:pPr>
            <a:r>
              <a:rPr lang="en-US"/>
              <a:t>3/22/2018</a:t>
            </a:r>
            <a:endParaRPr lang="en-US" dirty="0"/>
          </a:p>
        </p:txBody>
      </p:sp>
      <p:sp>
        <p:nvSpPr>
          <p:cNvPr id="4" name="TextBox 3">
            <a:extLst>
              <a:ext uri="{FF2B5EF4-FFF2-40B4-BE49-F238E27FC236}">
                <a16:creationId xmlns:a16="http://schemas.microsoft.com/office/drawing/2014/main" id="{32C78D92-C3F2-4101-8998-CC86AD717112}"/>
              </a:ext>
            </a:extLst>
          </p:cNvPr>
          <p:cNvSpPr txBox="1"/>
          <p:nvPr/>
        </p:nvSpPr>
        <p:spPr>
          <a:xfrm>
            <a:off x="698891" y="1227954"/>
            <a:ext cx="12403498" cy="892552"/>
          </a:xfrm>
          <a:prstGeom prst="rect">
            <a:avLst/>
          </a:prstGeom>
          <a:noFill/>
        </p:spPr>
        <p:txBody>
          <a:bodyPr wrap="square" rtlCol="0">
            <a:spAutoFit/>
          </a:bodyPr>
          <a:lstStyle/>
          <a:p>
            <a:r>
              <a:rPr lang="en-US" dirty="0"/>
              <a:t>To create a template, click Add Template. Choose the claim type and enter a name for the new template.</a:t>
            </a:r>
          </a:p>
        </p:txBody>
      </p:sp>
    </p:spTree>
    <p:extLst>
      <p:ext uri="{BB962C8B-B14F-4D97-AF65-F5344CB8AC3E}">
        <p14:creationId xmlns:p14="http://schemas.microsoft.com/office/powerpoint/2010/main" val="521350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169" y="349698"/>
            <a:ext cx="11528181" cy="987552"/>
          </a:xfrm>
        </p:spPr>
        <p:txBody>
          <a:bodyPr/>
          <a:lstStyle/>
          <a:p>
            <a:pPr algn="l"/>
            <a:r>
              <a:rPr lang="en-US" sz="4400" dirty="0"/>
              <a:t>Claim Templates</a:t>
            </a:r>
          </a:p>
        </p:txBody>
      </p:sp>
      <p:sp>
        <p:nvSpPr>
          <p:cNvPr id="6" name="Date Placeholder 5"/>
          <p:cNvSpPr>
            <a:spLocks noGrp="1"/>
          </p:cNvSpPr>
          <p:nvPr>
            <p:ph type="dt" sz="half" idx="2"/>
          </p:nvPr>
        </p:nvSpPr>
        <p:spPr/>
        <p:txBody>
          <a:bodyPr/>
          <a:lstStyle/>
          <a:p>
            <a:pPr>
              <a:defRPr/>
            </a:pPr>
            <a:r>
              <a:rPr lang="en-US"/>
              <a:t>11/09/2017</a:t>
            </a:r>
            <a:endParaRPr lang="en-US" dirty="0"/>
          </a:p>
        </p:txBody>
      </p:sp>
      <p:sp>
        <p:nvSpPr>
          <p:cNvPr id="5" name="TextBox 4">
            <a:extLst>
              <a:ext uri="{FF2B5EF4-FFF2-40B4-BE49-F238E27FC236}">
                <a16:creationId xmlns:a16="http://schemas.microsoft.com/office/drawing/2014/main" id="{E3AF06D2-CA0F-4E37-BA2F-D76A4ADEA19D}"/>
              </a:ext>
            </a:extLst>
          </p:cNvPr>
          <p:cNvSpPr txBox="1"/>
          <p:nvPr/>
        </p:nvSpPr>
        <p:spPr>
          <a:xfrm>
            <a:off x="797169" y="1337250"/>
            <a:ext cx="12860216" cy="892552"/>
          </a:xfrm>
          <a:prstGeom prst="rect">
            <a:avLst/>
          </a:prstGeom>
          <a:noFill/>
        </p:spPr>
        <p:txBody>
          <a:bodyPr wrap="square" rtlCol="0">
            <a:spAutoFit/>
          </a:bodyPr>
          <a:lstStyle/>
          <a:p>
            <a:r>
              <a:rPr lang="en-US" dirty="0"/>
              <a:t>Enter the claim information to be saved on the template. When using the template to submit new claims, all of this information will already be entered. Click Save.</a:t>
            </a:r>
          </a:p>
        </p:txBody>
      </p:sp>
      <p:pic>
        <p:nvPicPr>
          <p:cNvPr id="8" name="Picture 7">
            <a:extLst>
              <a:ext uri="{FF2B5EF4-FFF2-40B4-BE49-F238E27FC236}">
                <a16:creationId xmlns:a16="http://schemas.microsoft.com/office/drawing/2014/main" id="{10EE5C17-6C60-4E1E-A0FB-626FABE0CD06}"/>
              </a:ext>
            </a:extLst>
          </p:cNvPr>
          <p:cNvPicPr>
            <a:picLocks noChangeAspect="1"/>
          </p:cNvPicPr>
          <p:nvPr/>
        </p:nvPicPr>
        <p:blipFill>
          <a:blip r:embed="rId2"/>
          <a:stretch>
            <a:fillRect/>
          </a:stretch>
        </p:blipFill>
        <p:spPr>
          <a:xfrm>
            <a:off x="797169" y="2324802"/>
            <a:ext cx="10339754" cy="4992962"/>
          </a:xfrm>
          <a:prstGeom prst="rect">
            <a:avLst/>
          </a:prstGeom>
        </p:spPr>
      </p:pic>
    </p:spTree>
    <p:extLst>
      <p:ext uri="{BB962C8B-B14F-4D97-AF65-F5344CB8AC3E}">
        <p14:creationId xmlns:p14="http://schemas.microsoft.com/office/powerpoint/2010/main" val="1607079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5" name="TextBox 4">
            <a:extLst>
              <a:ext uri="{FF2B5EF4-FFF2-40B4-BE49-F238E27FC236}">
                <a16:creationId xmlns:a16="http://schemas.microsoft.com/office/drawing/2014/main" id="{B184D631-2BAD-4D13-8821-2E903AC12F1F}"/>
              </a:ext>
            </a:extLst>
          </p:cNvPr>
          <p:cNvSpPr txBox="1"/>
          <p:nvPr/>
        </p:nvSpPr>
        <p:spPr>
          <a:xfrm>
            <a:off x="604517" y="1337250"/>
            <a:ext cx="11775978" cy="492443"/>
          </a:xfrm>
          <a:prstGeom prst="rect">
            <a:avLst/>
          </a:prstGeom>
          <a:noFill/>
        </p:spPr>
        <p:txBody>
          <a:bodyPr wrap="square" rtlCol="0">
            <a:spAutoFit/>
          </a:bodyPr>
          <a:lstStyle/>
          <a:p>
            <a:r>
              <a:rPr lang="en-US" dirty="0"/>
              <a:t>Templates can be edited or deleted using the Manage Templates function.</a:t>
            </a:r>
          </a:p>
        </p:txBody>
      </p:sp>
      <p:pic>
        <p:nvPicPr>
          <p:cNvPr id="7" name="Picture 6">
            <a:extLst>
              <a:ext uri="{FF2B5EF4-FFF2-40B4-BE49-F238E27FC236}">
                <a16:creationId xmlns:a16="http://schemas.microsoft.com/office/drawing/2014/main" id="{FF2A7FDD-5987-4555-927A-090218907639}"/>
              </a:ext>
            </a:extLst>
          </p:cNvPr>
          <p:cNvPicPr>
            <a:picLocks noChangeAspect="1"/>
          </p:cNvPicPr>
          <p:nvPr/>
        </p:nvPicPr>
        <p:blipFill>
          <a:blip r:embed="rId2"/>
          <a:stretch>
            <a:fillRect/>
          </a:stretch>
        </p:blipFill>
        <p:spPr>
          <a:xfrm>
            <a:off x="604517" y="2207093"/>
            <a:ext cx="12117834" cy="3616191"/>
          </a:xfrm>
          <a:prstGeom prst="rect">
            <a:avLst/>
          </a:prstGeom>
        </p:spPr>
      </p:pic>
      <p:sp>
        <p:nvSpPr>
          <p:cNvPr id="8" name="Oval 7">
            <a:extLst>
              <a:ext uri="{FF2B5EF4-FFF2-40B4-BE49-F238E27FC236}">
                <a16:creationId xmlns:a16="http://schemas.microsoft.com/office/drawing/2014/main" id="{9AA8F5A0-28EE-45D2-892C-D4FEE351E3BF}"/>
              </a:ext>
            </a:extLst>
          </p:cNvPr>
          <p:cNvSpPr/>
          <p:nvPr/>
        </p:nvSpPr>
        <p:spPr>
          <a:xfrm>
            <a:off x="888508" y="5385134"/>
            <a:ext cx="2131418" cy="438150"/>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132935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t>Medicaid Primary Online</a:t>
            </a:r>
            <a:r>
              <a:rPr lang="en-US" dirty="0">
                <a:solidFill>
                  <a:schemeClr val="tx1"/>
                </a:solidFill>
              </a:rPr>
              <a:t> Claim Submission</a:t>
            </a:r>
            <a:endParaRPr lang="en-US" dirty="0"/>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119998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1"/>
          <p:cNvSpPr txBox="1">
            <a:spLocks noChangeArrowheads="1"/>
          </p:cNvSpPr>
          <p:nvPr/>
        </p:nvSpPr>
        <p:spPr bwMode="auto">
          <a:xfrm>
            <a:off x="844062" y="383345"/>
            <a:ext cx="11519388" cy="809006"/>
          </a:xfrm>
          <a:prstGeom prst="rect">
            <a:avLst/>
          </a:prstGeom>
          <a:noFill/>
          <a:ln w="9525">
            <a:noFill/>
            <a:miter lim="800000"/>
            <a:headEnd/>
            <a:tailEnd/>
          </a:ln>
        </p:spPr>
        <p:txBody>
          <a:bodyPr wrap="square" lIns="130622" tIns="65311" rIns="130622" bIns="65311">
            <a:spAutoFit/>
          </a:bodyPr>
          <a:lstStyle/>
          <a:p>
            <a:pPr eaLnBrk="0" hangingPunct="0"/>
            <a:r>
              <a:rPr lang="en-US" sz="4400" dirty="0"/>
              <a:t>Online Claims Entry </a:t>
            </a: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86E78FFA-8D2D-4CDD-970A-1EA3E114A126}"/>
              </a:ext>
            </a:extLst>
          </p:cNvPr>
          <p:cNvSpPr txBox="1"/>
          <p:nvPr/>
        </p:nvSpPr>
        <p:spPr>
          <a:xfrm>
            <a:off x="844062" y="1336431"/>
            <a:ext cx="12660923" cy="892552"/>
          </a:xfrm>
          <a:prstGeom prst="rect">
            <a:avLst/>
          </a:prstGeom>
          <a:noFill/>
        </p:spPr>
        <p:txBody>
          <a:bodyPr wrap="square" rtlCol="0">
            <a:spAutoFit/>
          </a:bodyPr>
          <a:lstStyle/>
          <a:p>
            <a:r>
              <a:rPr lang="en-US" dirty="0"/>
              <a:t>To initiate claim entry, click on UB04. Enter the Recipient ID and Client date of birth. Select a template if one is being used.</a:t>
            </a:r>
          </a:p>
        </p:txBody>
      </p:sp>
      <p:pic>
        <p:nvPicPr>
          <p:cNvPr id="5" name="Picture 4">
            <a:extLst>
              <a:ext uri="{FF2B5EF4-FFF2-40B4-BE49-F238E27FC236}">
                <a16:creationId xmlns:a16="http://schemas.microsoft.com/office/drawing/2014/main" id="{4B3F5E36-207E-441F-B5ED-31ADBAF3FF9F}"/>
              </a:ext>
            </a:extLst>
          </p:cNvPr>
          <p:cNvPicPr>
            <a:picLocks noChangeAspect="1"/>
          </p:cNvPicPr>
          <p:nvPr/>
        </p:nvPicPr>
        <p:blipFill>
          <a:blip r:embed="rId2"/>
          <a:stretch>
            <a:fillRect/>
          </a:stretch>
        </p:blipFill>
        <p:spPr>
          <a:xfrm>
            <a:off x="1002022" y="2519878"/>
            <a:ext cx="12122159" cy="3480740"/>
          </a:xfrm>
          <a:prstGeom prst="rect">
            <a:avLst/>
          </a:prstGeom>
        </p:spPr>
      </p:pic>
      <p:sp>
        <p:nvSpPr>
          <p:cNvPr id="6" name="Oval 5">
            <a:extLst>
              <a:ext uri="{FF2B5EF4-FFF2-40B4-BE49-F238E27FC236}">
                <a16:creationId xmlns:a16="http://schemas.microsoft.com/office/drawing/2014/main" id="{A50946CC-0329-4F19-8BB0-2FFD8423D074}"/>
              </a:ext>
            </a:extLst>
          </p:cNvPr>
          <p:cNvSpPr/>
          <p:nvPr/>
        </p:nvSpPr>
        <p:spPr>
          <a:xfrm>
            <a:off x="1170117" y="5062772"/>
            <a:ext cx="1477107" cy="587751"/>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609637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1"/>
          <p:cNvSpPr txBox="1">
            <a:spLocks noChangeArrowheads="1"/>
          </p:cNvSpPr>
          <p:nvPr/>
        </p:nvSpPr>
        <p:spPr bwMode="auto">
          <a:xfrm>
            <a:off x="762000" y="541664"/>
            <a:ext cx="11620099" cy="809006"/>
          </a:xfrm>
          <a:prstGeom prst="rect">
            <a:avLst/>
          </a:prstGeom>
          <a:noFill/>
          <a:ln w="9525">
            <a:noFill/>
            <a:miter lim="800000"/>
            <a:headEnd/>
            <a:tailEnd/>
          </a:ln>
        </p:spPr>
        <p:txBody>
          <a:bodyPr wrap="square" lIns="130622" tIns="65311" rIns="130622" bIns="65311">
            <a:spAutoFit/>
          </a:bodyPr>
          <a:lstStyle/>
          <a:p>
            <a:pPr eaLnBrk="0" hangingPunct="0"/>
            <a:r>
              <a:rPr lang="en-US" sz="4400" dirty="0">
                <a:latin typeface="+mj-lt"/>
              </a:rPr>
              <a:t>Online Claims Entry </a:t>
            </a:r>
            <a:endParaRPr lang="en-US" sz="4400" i="1" dirty="0">
              <a:latin typeface="+mj-lt"/>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0102091A-D8D8-4E48-BD75-7C6B2E8B5796}"/>
              </a:ext>
            </a:extLst>
          </p:cNvPr>
          <p:cNvSpPr txBox="1"/>
          <p:nvPr/>
        </p:nvSpPr>
        <p:spPr>
          <a:xfrm>
            <a:off x="762000" y="1613758"/>
            <a:ext cx="9730154" cy="492443"/>
          </a:xfrm>
          <a:prstGeom prst="rect">
            <a:avLst/>
          </a:prstGeom>
          <a:noFill/>
        </p:spPr>
        <p:txBody>
          <a:bodyPr wrap="square" rtlCol="0">
            <a:spAutoFit/>
          </a:bodyPr>
          <a:lstStyle/>
          <a:p>
            <a:r>
              <a:rPr lang="en-US" dirty="0"/>
              <a:t>Click on the link for the UB-04 Claim Form instructions. </a:t>
            </a:r>
          </a:p>
        </p:txBody>
      </p:sp>
      <p:pic>
        <p:nvPicPr>
          <p:cNvPr id="6" name="Picture 5">
            <a:extLst>
              <a:ext uri="{FF2B5EF4-FFF2-40B4-BE49-F238E27FC236}">
                <a16:creationId xmlns:a16="http://schemas.microsoft.com/office/drawing/2014/main" id="{945E6AAC-80B2-41CF-B2E4-58EAFE0DC83D}"/>
              </a:ext>
            </a:extLst>
          </p:cNvPr>
          <p:cNvPicPr>
            <a:picLocks noChangeAspect="1"/>
          </p:cNvPicPr>
          <p:nvPr/>
        </p:nvPicPr>
        <p:blipFill>
          <a:blip r:embed="rId3"/>
          <a:stretch>
            <a:fillRect/>
          </a:stretch>
        </p:blipFill>
        <p:spPr>
          <a:xfrm>
            <a:off x="762000" y="2444271"/>
            <a:ext cx="12335307" cy="2725605"/>
          </a:xfrm>
          <a:prstGeom prst="rect">
            <a:avLst/>
          </a:prstGeom>
        </p:spPr>
      </p:pic>
      <p:sp>
        <p:nvSpPr>
          <p:cNvPr id="7" name="Oval 6">
            <a:extLst>
              <a:ext uri="{FF2B5EF4-FFF2-40B4-BE49-F238E27FC236}">
                <a16:creationId xmlns:a16="http://schemas.microsoft.com/office/drawing/2014/main" id="{D3288199-7EBB-4D07-B84B-3386DB3346C7}"/>
              </a:ext>
            </a:extLst>
          </p:cNvPr>
          <p:cNvSpPr/>
          <p:nvPr/>
        </p:nvSpPr>
        <p:spPr>
          <a:xfrm>
            <a:off x="973015" y="3549165"/>
            <a:ext cx="4607170" cy="565635"/>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154330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11/09/2017</a:t>
            </a:r>
          </a:p>
        </p:txBody>
      </p:sp>
      <p:sp>
        <p:nvSpPr>
          <p:cNvPr id="9" name="Rectangle 2"/>
          <p:cNvSpPr>
            <a:spLocks noGrp="1" noChangeArrowheads="1"/>
          </p:cNvSpPr>
          <p:nvPr>
            <p:ph type="title"/>
          </p:nvPr>
        </p:nvSpPr>
        <p:spPr>
          <a:xfrm>
            <a:off x="625478" y="1419227"/>
            <a:ext cx="12248041" cy="725488"/>
          </a:xfrm>
          <a:noFill/>
        </p:spPr>
        <p:txBody>
          <a:bodyPr/>
          <a:lstStyle/>
          <a:p>
            <a:r>
              <a:rPr lang="en-US" sz="4400" dirty="0"/>
              <a:t>Purpose</a:t>
            </a:r>
          </a:p>
        </p:txBody>
      </p:sp>
      <p:sp>
        <p:nvSpPr>
          <p:cNvPr id="10" name="Rectangle 3"/>
          <p:cNvSpPr txBox="1">
            <a:spLocks noChangeArrowheads="1"/>
          </p:cNvSpPr>
          <p:nvPr/>
        </p:nvSpPr>
        <p:spPr bwMode="auto">
          <a:xfrm>
            <a:off x="477523" y="2339495"/>
            <a:ext cx="13179862"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a:lnSpc>
                <a:spcPct val="150000"/>
              </a:lnSpc>
              <a:spcBef>
                <a:spcPts val="600"/>
              </a:spcBef>
              <a:spcAft>
                <a:spcPts val="600"/>
              </a:spcAft>
              <a:defRPr/>
            </a:pPr>
            <a:r>
              <a:rPr lang="en-US" sz="2000" kern="0" dirty="0"/>
              <a:t>The purpose of this workshop is to provide an overview of the </a:t>
            </a:r>
            <a:r>
              <a:rPr lang="en-US" sz="2000" dirty="0"/>
              <a:t>UB-04</a:t>
            </a:r>
            <a:r>
              <a:rPr lang="en-US" sz="2000" kern="0" dirty="0"/>
              <a:t> direct data entry claims submission process on the NM Medicaid Web Portal. Having an understanding of </a:t>
            </a:r>
            <a:r>
              <a:rPr lang="en-US" sz="2000" dirty="0"/>
              <a:t>UB-04</a:t>
            </a:r>
            <a:r>
              <a:rPr lang="en-US" sz="2000" kern="0" dirty="0"/>
              <a:t> direct data entry will improve billing practices by reducing claim denials and ensuring all rendered services are billed properly.</a:t>
            </a:r>
            <a:r>
              <a:rPr lang="en-US" sz="2000" strike="sngStrike" kern="0" dirty="0"/>
              <a:t> </a:t>
            </a:r>
          </a:p>
        </p:txBody>
      </p:sp>
    </p:spTree>
    <p:extLst>
      <p:ext uri="{BB962C8B-B14F-4D97-AF65-F5344CB8AC3E}">
        <p14:creationId xmlns:p14="http://schemas.microsoft.com/office/powerpoint/2010/main" val="968937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5360" y="365760"/>
            <a:ext cx="11426190" cy="940904"/>
          </a:xfrm>
          <a:prstGeom prst="rect">
            <a:avLst/>
          </a:prstGeom>
          <a:noFill/>
        </p:spPr>
        <p:txBody>
          <a:bodyPr wrap="square" lIns="130622" tIns="130622" rIns="130622" bIns="130622" rtlCol="0">
            <a:spAutoFit/>
          </a:bodyPr>
          <a:lstStyle/>
          <a:p>
            <a:r>
              <a:rPr lang="en-US" sz="4400" dirty="0">
                <a:latin typeface="+mj-lt"/>
              </a:rPr>
              <a:t>Online Claims Entry</a:t>
            </a:r>
          </a:p>
        </p:txBody>
      </p:sp>
      <p:sp>
        <p:nvSpPr>
          <p:cNvPr id="10" name="Rectangle 9"/>
          <p:cNvSpPr/>
          <p:nvPr/>
        </p:nvSpPr>
        <p:spPr bwMode="auto">
          <a:xfrm>
            <a:off x="9631680" y="4458904"/>
            <a:ext cx="1950720" cy="137160"/>
          </a:xfrm>
          <a:prstGeom prst="rect">
            <a:avLst/>
          </a:prstGeom>
          <a:solidFill>
            <a:schemeClr val="bg1"/>
          </a:solidFill>
          <a:ln w="9525" cap="flat" cmpd="sng" algn="ctr">
            <a:no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chemeClr val="bg1"/>
              </a:solidFill>
            </a:endParaRPr>
          </a:p>
        </p:txBody>
      </p:sp>
      <p:sp>
        <p:nvSpPr>
          <p:cNvPr id="7" name="Rectangle 6"/>
          <p:cNvSpPr/>
          <p:nvPr/>
        </p:nvSpPr>
        <p:spPr bwMode="auto">
          <a:xfrm>
            <a:off x="4876800" y="5315551"/>
            <a:ext cx="2804160" cy="353729"/>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chemeClr val="bg1"/>
              </a:solidFill>
            </a:endParaRPr>
          </a:p>
        </p:txBody>
      </p:sp>
      <p:sp>
        <p:nvSpPr>
          <p:cNvPr id="12" name="Rectangle 11"/>
          <p:cNvSpPr/>
          <p:nvPr/>
        </p:nvSpPr>
        <p:spPr bwMode="auto">
          <a:xfrm>
            <a:off x="4851133" y="5856973"/>
            <a:ext cx="2804160" cy="18288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chemeClr val="bg1"/>
              </a:solidFill>
            </a:endParaRPr>
          </a:p>
        </p:txBody>
      </p:sp>
      <p:sp>
        <p:nvSpPr>
          <p:cNvPr id="13" name="Rectangle 12"/>
          <p:cNvSpPr/>
          <p:nvPr/>
        </p:nvSpPr>
        <p:spPr bwMode="auto">
          <a:xfrm>
            <a:off x="4863966" y="5029201"/>
            <a:ext cx="2804160" cy="18288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chemeClr val="bg1"/>
              </a:solidFill>
            </a:endParaRPr>
          </a:p>
        </p:txBody>
      </p:sp>
      <p:sp>
        <p:nvSpPr>
          <p:cNvPr id="8" name="Rectangle 7"/>
          <p:cNvSpPr/>
          <p:nvPr/>
        </p:nvSpPr>
        <p:spPr bwMode="auto">
          <a:xfrm>
            <a:off x="4511040" y="4440256"/>
            <a:ext cx="1584960" cy="13896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chemeClr val="bg1"/>
              </a:solidFill>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pic>
        <p:nvPicPr>
          <p:cNvPr id="4" name="Picture 3">
            <a:extLst>
              <a:ext uri="{FF2B5EF4-FFF2-40B4-BE49-F238E27FC236}">
                <a16:creationId xmlns:a16="http://schemas.microsoft.com/office/drawing/2014/main" id="{B0372770-CAC9-43AC-8F58-CC9E46DA38FD}"/>
              </a:ext>
            </a:extLst>
          </p:cNvPr>
          <p:cNvPicPr>
            <a:picLocks noChangeAspect="1"/>
          </p:cNvPicPr>
          <p:nvPr/>
        </p:nvPicPr>
        <p:blipFill>
          <a:blip r:embed="rId2"/>
          <a:stretch>
            <a:fillRect/>
          </a:stretch>
        </p:blipFill>
        <p:spPr>
          <a:xfrm>
            <a:off x="975360" y="2447876"/>
            <a:ext cx="8555502" cy="5110638"/>
          </a:xfrm>
          <a:prstGeom prst="rect">
            <a:avLst/>
          </a:prstGeom>
        </p:spPr>
      </p:pic>
      <p:sp>
        <p:nvSpPr>
          <p:cNvPr id="9" name="TextBox 8">
            <a:extLst>
              <a:ext uri="{FF2B5EF4-FFF2-40B4-BE49-F238E27FC236}">
                <a16:creationId xmlns:a16="http://schemas.microsoft.com/office/drawing/2014/main" id="{0211D822-9FC0-4D39-8643-4C940F18B1C7}"/>
              </a:ext>
            </a:extLst>
          </p:cNvPr>
          <p:cNvSpPr txBox="1"/>
          <p:nvPr/>
        </p:nvSpPr>
        <p:spPr>
          <a:xfrm>
            <a:off x="1170117" y="1324733"/>
            <a:ext cx="11584591" cy="892552"/>
          </a:xfrm>
          <a:prstGeom prst="rect">
            <a:avLst/>
          </a:prstGeom>
          <a:noFill/>
        </p:spPr>
        <p:txBody>
          <a:bodyPr wrap="square" rtlCol="0">
            <a:spAutoFit/>
          </a:bodyPr>
          <a:lstStyle/>
          <a:p>
            <a:r>
              <a:rPr lang="en-US" dirty="0"/>
              <a:t>When required, enter the Referring, Rendering, Attending, and/or Operating provider information. </a:t>
            </a:r>
          </a:p>
        </p:txBody>
      </p:sp>
    </p:spTree>
    <p:extLst>
      <p:ext uri="{BB962C8B-B14F-4D97-AF65-F5344CB8AC3E}">
        <p14:creationId xmlns:p14="http://schemas.microsoft.com/office/powerpoint/2010/main" val="362307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1"/>
          <p:cNvSpPr txBox="1">
            <a:spLocks noChangeArrowheads="1"/>
          </p:cNvSpPr>
          <p:nvPr/>
        </p:nvSpPr>
        <p:spPr bwMode="auto">
          <a:xfrm>
            <a:off x="844062" y="560893"/>
            <a:ext cx="11452713" cy="809006"/>
          </a:xfrm>
          <a:prstGeom prst="rect">
            <a:avLst/>
          </a:prstGeom>
          <a:noFill/>
          <a:ln w="9525">
            <a:noFill/>
            <a:miter lim="800000"/>
            <a:headEnd/>
            <a:tailEnd/>
          </a:ln>
        </p:spPr>
        <p:txBody>
          <a:bodyPr wrap="square" lIns="130622" tIns="65311" rIns="130622" bIns="65311">
            <a:spAutoFit/>
          </a:bodyPr>
          <a:lstStyle/>
          <a:p>
            <a:pPr eaLnBrk="0" hangingPunct="0"/>
            <a:r>
              <a:rPr lang="en-US" sz="4400" dirty="0">
                <a:latin typeface="+mj-lt"/>
              </a:rPr>
              <a:t>Online Claims Entry </a:t>
            </a:r>
            <a:endParaRPr lang="en-US" sz="4400" i="1" dirty="0">
              <a:latin typeface="+mj-lt"/>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4" name="TextBox 3">
            <a:extLst>
              <a:ext uri="{FF2B5EF4-FFF2-40B4-BE49-F238E27FC236}">
                <a16:creationId xmlns:a16="http://schemas.microsoft.com/office/drawing/2014/main" id="{1F7BA33C-C648-4BCE-B5AC-5FC635E3BF59}"/>
              </a:ext>
            </a:extLst>
          </p:cNvPr>
          <p:cNvSpPr txBox="1"/>
          <p:nvPr/>
        </p:nvSpPr>
        <p:spPr>
          <a:xfrm>
            <a:off x="844062" y="1369899"/>
            <a:ext cx="12942276" cy="1292662"/>
          </a:xfrm>
          <a:prstGeom prst="rect">
            <a:avLst/>
          </a:prstGeom>
          <a:noFill/>
        </p:spPr>
        <p:txBody>
          <a:bodyPr wrap="square" rtlCol="0">
            <a:spAutoFit/>
          </a:bodyPr>
          <a:lstStyle/>
          <a:p>
            <a:r>
              <a:rPr lang="en-US" dirty="0"/>
              <a:t>If there is another payer, whether services are paid or denied, click on the corresponding plan. If there is not another payer, click None. Instructions for Medicare, Medicare Advantage, and Third Party Liability claims are in following sections. </a:t>
            </a:r>
          </a:p>
        </p:txBody>
      </p:sp>
      <p:pic>
        <p:nvPicPr>
          <p:cNvPr id="7" name="Picture 6">
            <a:extLst>
              <a:ext uri="{FF2B5EF4-FFF2-40B4-BE49-F238E27FC236}">
                <a16:creationId xmlns:a16="http://schemas.microsoft.com/office/drawing/2014/main" id="{A388C3AD-D0EE-48FE-9409-F5ABD2081FD0}"/>
              </a:ext>
            </a:extLst>
          </p:cNvPr>
          <p:cNvPicPr>
            <a:picLocks noChangeAspect="1"/>
          </p:cNvPicPr>
          <p:nvPr/>
        </p:nvPicPr>
        <p:blipFill>
          <a:blip r:embed="rId2"/>
          <a:stretch>
            <a:fillRect/>
          </a:stretch>
        </p:blipFill>
        <p:spPr>
          <a:xfrm>
            <a:off x="844062" y="2777375"/>
            <a:ext cx="9245011" cy="4850246"/>
          </a:xfrm>
          <a:prstGeom prst="rect">
            <a:avLst/>
          </a:prstGeom>
        </p:spPr>
      </p:pic>
    </p:spTree>
    <p:extLst>
      <p:ext uri="{BB962C8B-B14F-4D97-AF65-F5344CB8AC3E}">
        <p14:creationId xmlns:p14="http://schemas.microsoft.com/office/powerpoint/2010/main" val="26203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1"/>
          <p:cNvSpPr txBox="1">
            <a:spLocks noChangeArrowheads="1"/>
          </p:cNvSpPr>
          <p:nvPr/>
        </p:nvSpPr>
        <p:spPr bwMode="auto">
          <a:xfrm>
            <a:off x="973015" y="591372"/>
            <a:ext cx="11603502" cy="809006"/>
          </a:xfrm>
          <a:prstGeom prst="rect">
            <a:avLst/>
          </a:prstGeom>
          <a:noFill/>
          <a:ln w="9525">
            <a:noFill/>
            <a:miter lim="800000"/>
            <a:headEnd/>
            <a:tailEnd/>
          </a:ln>
        </p:spPr>
        <p:txBody>
          <a:bodyPr wrap="square" lIns="130622" tIns="65311" rIns="130622" bIns="65311">
            <a:spAutoFit/>
          </a:bodyPr>
          <a:lstStyle/>
          <a:p>
            <a:pPr eaLnBrk="0" hangingPunct="0"/>
            <a:r>
              <a:rPr lang="en-US" sz="4400" dirty="0">
                <a:latin typeface="+mj-lt"/>
              </a:rPr>
              <a:t>Online Claims Entry </a:t>
            </a:r>
            <a:endParaRPr lang="en-US" sz="4400" i="1" dirty="0">
              <a:latin typeface="+mj-lt"/>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01B6BA68-23F4-48E1-A6D7-2648BC6726C4}"/>
              </a:ext>
            </a:extLst>
          </p:cNvPr>
          <p:cNvSpPr txBox="1"/>
          <p:nvPr/>
        </p:nvSpPr>
        <p:spPr>
          <a:xfrm>
            <a:off x="973016" y="1464023"/>
            <a:ext cx="13200184" cy="892552"/>
          </a:xfrm>
          <a:prstGeom prst="rect">
            <a:avLst/>
          </a:prstGeom>
          <a:noFill/>
        </p:spPr>
        <p:txBody>
          <a:bodyPr wrap="square" rtlCol="0">
            <a:spAutoFit/>
          </a:bodyPr>
          <a:lstStyle/>
          <a:p>
            <a:r>
              <a:rPr lang="en-US" dirty="0"/>
              <a:t>Enter Type of Bill, dates of service, authorization codes, and TCN for proof of timely filing if needed. Click the red boxes to open forms for additional information where required. </a:t>
            </a:r>
          </a:p>
        </p:txBody>
      </p:sp>
      <p:pic>
        <p:nvPicPr>
          <p:cNvPr id="8" name="Picture 7">
            <a:extLst>
              <a:ext uri="{FF2B5EF4-FFF2-40B4-BE49-F238E27FC236}">
                <a16:creationId xmlns:a16="http://schemas.microsoft.com/office/drawing/2014/main" id="{55F83CB9-3FCB-4CF0-B6B3-38042E2A4072}"/>
              </a:ext>
            </a:extLst>
          </p:cNvPr>
          <p:cNvPicPr>
            <a:picLocks noChangeAspect="1"/>
          </p:cNvPicPr>
          <p:nvPr/>
        </p:nvPicPr>
        <p:blipFill>
          <a:blip r:embed="rId2"/>
          <a:stretch>
            <a:fillRect/>
          </a:stretch>
        </p:blipFill>
        <p:spPr>
          <a:xfrm>
            <a:off x="917244" y="2420220"/>
            <a:ext cx="11060137" cy="4988765"/>
          </a:xfrm>
          <a:prstGeom prst="rect">
            <a:avLst/>
          </a:prstGeom>
        </p:spPr>
      </p:pic>
    </p:spTree>
    <p:extLst>
      <p:ext uri="{BB962C8B-B14F-4D97-AF65-F5344CB8AC3E}">
        <p14:creationId xmlns:p14="http://schemas.microsoft.com/office/powerpoint/2010/main" val="3203060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1"/>
          <p:cNvSpPr txBox="1">
            <a:spLocks noChangeArrowheads="1"/>
          </p:cNvSpPr>
          <p:nvPr/>
        </p:nvSpPr>
        <p:spPr bwMode="auto">
          <a:xfrm>
            <a:off x="973015" y="591372"/>
            <a:ext cx="11603502" cy="809006"/>
          </a:xfrm>
          <a:prstGeom prst="rect">
            <a:avLst/>
          </a:prstGeom>
          <a:noFill/>
          <a:ln w="9525">
            <a:noFill/>
            <a:miter lim="800000"/>
            <a:headEnd/>
            <a:tailEnd/>
          </a:ln>
        </p:spPr>
        <p:txBody>
          <a:bodyPr wrap="square" lIns="130622" tIns="65311" rIns="130622" bIns="65311">
            <a:spAutoFit/>
          </a:bodyPr>
          <a:lstStyle/>
          <a:p>
            <a:pPr eaLnBrk="0" hangingPunct="0"/>
            <a:r>
              <a:rPr lang="en-US" sz="4400" dirty="0">
                <a:latin typeface="+mj-lt"/>
              </a:rPr>
              <a:t>Online Claims Entry </a:t>
            </a:r>
            <a:endParaRPr lang="en-US" sz="4400" i="1" dirty="0">
              <a:latin typeface="+mj-lt"/>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01B6BA68-23F4-48E1-A6D7-2648BC6726C4}"/>
              </a:ext>
            </a:extLst>
          </p:cNvPr>
          <p:cNvSpPr txBox="1"/>
          <p:nvPr/>
        </p:nvSpPr>
        <p:spPr>
          <a:xfrm>
            <a:off x="1055078" y="1464023"/>
            <a:ext cx="12766430" cy="1292662"/>
          </a:xfrm>
          <a:prstGeom prst="rect">
            <a:avLst/>
          </a:prstGeom>
          <a:noFill/>
        </p:spPr>
        <p:txBody>
          <a:bodyPr wrap="square" rtlCol="0">
            <a:spAutoFit/>
          </a:bodyPr>
          <a:lstStyle/>
          <a:p>
            <a:r>
              <a:rPr lang="en-US" dirty="0"/>
              <a:t>Enter Diagnosis codes. Principal diagnosis code is required. POA indicators are required with some Dx codes. </a:t>
            </a:r>
          </a:p>
          <a:p>
            <a:r>
              <a:rPr lang="en-US" dirty="0"/>
              <a:t>Click on Other Procedures to enter Surgical Procedure codes if needed.  </a:t>
            </a:r>
          </a:p>
        </p:txBody>
      </p:sp>
      <p:pic>
        <p:nvPicPr>
          <p:cNvPr id="6" name="Picture 5">
            <a:extLst>
              <a:ext uri="{FF2B5EF4-FFF2-40B4-BE49-F238E27FC236}">
                <a16:creationId xmlns:a16="http://schemas.microsoft.com/office/drawing/2014/main" id="{5A9ABBED-184C-41CA-B966-A2E1ADC1E318}"/>
              </a:ext>
            </a:extLst>
          </p:cNvPr>
          <p:cNvPicPr>
            <a:picLocks noChangeAspect="1"/>
          </p:cNvPicPr>
          <p:nvPr/>
        </p:nvPicPr>
        <p:blipFill>
          <a:blip r:embed="rId2"/>
          <a:stretch>
            <a:fillRect/>
          </a:stretch>
        </p:blipFill>
        <p:spPr>
          <a:xfrm>
            <a:off x="1170116" y="2882815"/>
            <a:ext cx="6789853" cy="4826740"/>
          </a:xfrm>
          <a:prstGeom prst="rect">
            <a:avLst/>
          </a:prstGeom>
        </p:spPr>
      </p:pic>
    </p:spTree>
    <p:extLst>
      <p:ext uri="{BB962C8B-B14F-4D97-AF65-F5344CB8AC3E}">
        <p14:creationId xmlns:p14="http://schemas.microsoft.com/office/powerpoint/2010/main" val="581421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2" y="365763"/>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4" name="Date Placeholder 3"/>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5" name="TextBox 4">
            <a:extLst>
              <a:ext uri="{FF2B5EF4-FFF2-40B4-BE49-F238E27FC236}">
                <a16:creationId xmlns:a16="http://schemas.microsoft.com/office/drawing/2014/main" id="{A5FE629C-07E9-417D-BB02-564159ABA546}"/>
              </a:ext>
            </a:extLst>
          </p:cNvPr>
          <p:cNvSpPr txBox="1"/>
          <p:nvPr/>
        </p:nvSpPr>
        <p:spPr>
          <a:xfrm>
            <a:off x="1017712" y="1302722"/>
            <a:ext cx="12457655" cy="1292662"/>
          </a:xfrm>
          <a:prstGeom prst="rect">
            <a:avLst/>
          </a:prstGeom>
          <a:noFill/>
        </p:spPr>
        <p:txBody>
          <a:bodyPr wrap="square" rtlCol="0">
            <a:spAutoFit/>
          </a:bodyPr>
          <a:lstStyle/>
          <a:p>
            <a:r>
              <a:rPr lang="en-US" dirty="0"/>
              <a:t>If attaching documents to the claim, click Yes on the attachment question. Open each pull-down menu and select the type of document being attached. Click upload to select each file.   </a:t>
            </a:r>
          </a:p>
        </p:txBody>
      </p:sp>
      <p:pic>
        <p:nvPicPr>
          <p:cNvPr id="8" name="Picture 7">
            <a:extLst>
              <a:ext uri="{FF2B5EF4-FFF2-40B4-BE49-F238E27FC236}">
                <a16:creationId xmlns:a16="http://schemas.microsoft.com/office/drawing/2014/main" id="{1B785A3E-489E-4FCC-8293-7070E3B9FE6E}"/>
              </a:ext>
            </a:extLst>
          </p:cNvPr>
          <p:cNvPicPr>
            <a:picLocks noChangeAspect="1"/>
          </p:cNvPicPr>
          <p:nvPr/>
        </p:nvPicPr>
        <p:blipFill>
          <a:blip r:embed="rId2"/>
          <a:stretch>
            <a:fillRect/>
          </a:stretch>
        </p:blipFill>
        <p:spPr>
          <a:xfrm>
            <a:off x="975362" y="2840354"/>
            <a:ext cx="12093851" cy="3978240"/>
          </a:xfrm>
          <a:prstGeom prst="rect">
            <a:avLst/>
          </a:prstGeom>
        </p:spPr>
      </p:pic>
    </p:spTree>
    <p:extLst>
      <p:ext uri="{BB962C8B-B14F-4D97-AF65-F5344CB8AC3E}">
        <p14:creationId xmlns:p14="http://schemas.microsoft.com/office/powerpoint/2010/main" val="3443231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2" y="365763"/>
            <a:ext cx="11727178" cy="808994"/>
          </a:xfrm>
          <a:prstGeom prst="rect">
            <a:avLst/>
          </a:prstGeom>
        </p:spPr>
        <p:txBody>
          <a:bodyPr wrap="square" lIns="130609" tIns="65305" rIns="130609" bIns="65305">
            <a:spAutoFit/>
          </a:bodyPr>
          <a:lstStyle/>
          <a:p>
            <a:r>
              <a:rPr lang="en-US" sz="4400" dirty="0">
                <a:latin typeface="+mj-lt"/>
              </a:rPr>
              <a:t>Online Claim Entry</a:t>
            </a:r>
          </a:p>
        </p:txBody>
      </p:sp>
      <p:sp>
        <p:nvSpPr>
          <p:cNvPr id="6" name="Date Placeholder 5"/>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Rectangle 1"/>
          <p:cNvSpPr/>
          <p:nvPr/>
        </p:nvSpPr>
        <p:spPr>
          <a:xfrm>
            <a:off x="1828800" y="3566160"/>
            <a:ext cx="975360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7" name="Rectangle 6"/>
          <p:cNvSpPr/>
          <p:nvPr/>
        </p:nvSpPr>
        <p:spPr>
          <a:xfrm>
            <a:off x="1950720" y="3566160"/>
            <a:ext cx="963168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9" name="TextBox 8">
            <a:extLst>
              <a:ext uri="{FF2B5EF4-FFF2-40B4-BE49-F238E27FC236}">
                <a16:creationId xmlns:a16="http://schemas.microsoft.com/office/drawing/2014/main" id="{EA9B8073-FA44-4B40-A7F7-FADD6A131F19}"/>
              </a:ext>
            </a:extLst>
          </p:cNvPr>
          <p:cNvSpPr txBox="1"/>
          <p:nvPr/>
        </p:nvSpPr>
        <p:spPr>
          <a:xfrm>
            <a:off x="863869" y="1371202"/>
            <a:ext cx="12127832" cy="892552"/>
          </a:xfrm>
          <a:prstGeom prst="rect">
            <a:avLst/>
          </a:prstGeom>
          <a:noFill/>
        </p:spPr>
        <p:txBody>
          <a:bodyPr wrap="square" rtlCol="0">
            <a:spAutoFit/>
          </a:bodyPr>
          <a:lstStyle/>
          <a:p>
            <a:r>
              <a:rPr lang="en-US" dirty="0"/>
              <a:t>Click Browse to select the document to be uploaded and click Add. Up to five attachments can be uploaded. </a:t>
            </a:r>
          </a:p>
        </p:txBody>
      </p:sp>
      <p:pic>
        <p:nvPicPr>
          <p:cNvPr id="14" name="Picture 13">
            <a:extLst>
              <a:ext uri="{FF2B5EF4-FFF2-40B4-BE49-F238E27FC236}">
                <a16:creationId xmlns:a16="http://schemas.microsoft.com/office/drawing/2014/main" id="{01791177-7006-4F53-A819-7E7067072257}"/>
              </a:ext>
            </a:extLst>
          </p:cNvPr>
          <p:cNvPicPr>
            <a:picLocks noChangeAspect="1"/>
          </p:cNvPicPr>
          <p:nvPr/>
        </p:nvPicPr>
        <p:blipFill>
          <a:blip r:embed="rId2"/>
          <a:stretch>
            <a:fillRect/>
          </a:stretch>
        </p:blipFill>
        <p:spPr>
          <a:xfrm>
            <a:off x="948090" y="2569111"/>
            <a:ext cx="9631679" cy="3457138"/>
          </a:xfrm>
          <a:prstGeom prst="rect">
            <a:avLst/>
          </a:prstGeom>
        </p:spPr>
      </p:pic>
    </p:spTree>
    <p:extLst>
      <p:ext uri="{BB962C8B-B14F-4D97-AF65-F5344CB8AC3E}">
        <p14:creationId xmlns:p14="http://schemas.microsoft.com/office/powerpoint/2010/main" val="1153372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1"/>
          <p:cNvSpPr txBox="1">
            <a:spLocks noChangeArrowheads="1"/>
          </p:cNvSpPr>
          <p:nvPr/>
        </p:nvSpPr>
        <p:spPr bwMode="auto">
          <a:xfrm>
            <a:off x="759655" y="629720"/>
            <a:ext cx="13472160" cy="1624614"/>
          </a:xfrm>
          <a:prstGeom prst="rect">
            <a:avLst/>
          </a:prstGeom>
          <a:noFill/>
          <a:ln w="9525">
            <a:noFill/>
            <a:miter lim="800000"/>
            <a:headEnd/>
            <a:tailEnd/>
          </a:ln>
        </p:spPr>
        <p:txBody>
          <a:bodyPr lIns="130622" tIns="65311" rIns="130622" bIns="65311">
            <a:spAutoFit/>
          </a:bodyPr>
          <a:lstStyle/>
          <a:p>
            <a:pPr eaLnBrk="0" hangingPunct="0"/>
            <a:r>
              <a:rPr lang="en-US" sz="4400" dirty="0">
                <a:latin typeface="+mj-lt"/>
              </a:rPr>
              <a:t>Online Claims Entry </a:t>
            </a:r>
            <a:endParaRPr lang="en-US" sz="4200" i="1" dirty="0">
              <a:latin typeface="+mj-lt"/>
            </a:endParaRPr>
          </a:p>
          <a:p>
            <a:pPr eaLnBrk="0" hangingPunct="0"/>
            <a:endParaRPr lang="en-US" sz="5100" b="1" dirty="0">
              <a:solidFill>
                <a:schemeClr val="accent3">
                  <a:lumMod val="50000"/>
                </a:schemeClr>
              </a:solidFill>
              <a:latin typeface="Tahoma" pitchFamily="34" charset="0"/>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A9E0312D-8EC3-4E68-8700-1F246FC064AB}"/>
              </a:ext>
            </a:extLst>
          </p:cNvPr>
          <p:cNvSpPr txBox="1"/>
          <p:nvPr/>
        </p:nvSpPr>
        <p:spPr>
          <a:xfrm>
            <a:off x="759655" y="1430304"/>
            <a:ext cx="12381914" cy="492443"/>
          </a:xfrm>
          <a:prstGeom prst="rect">
            <a:avLst/>
          </a:prstGeom>
          <a:noFill/>
        </p:spPr>
        <p:txBody>
          <a:bodyPr wrap="square" rtlCol="0">
            <a:spAutoFit/>
          </a:bodyPr>
          <a:lstStyle/>
          <a:p>
            <a:r>
              <a:rPr lang="en-US"/>
              <a:t>To begin entering the service line items, click Add Service Line Item.</a:t>
            </a:r>
            <a:endParaRPr lang="en-US" dirty="0"/>
          </a:p>
        </p:txBody>
      </p:sp>
      <p:pic>
        <p:nvPicPr>
          <p:cNvPr id="8" name="Picture 7">
            <a:extLst>
              <a:ext uri="{FF2B5EF4-FFF2-40B4-BE49-F238E27FC236}">
                <a16:creationId xmlns:a16="http://schemas.microsoft.com/office/drawing/2014/main" id="{319C6A0D-BC76-4FA7-9A1B-513DBB74BE9C}"/>
              </a:ext>
            </a:extLst>
          </p:cNvPr>
          <p:cNvPicPr>
            <a:picLocks noChangeAspect="1"/>
          </p:cNvPicPr>
          <p:nvPr/>
        </p:nvPicPr>
        <p:blipFill>
          <a:blip r:embed="rId2"/>
          <a:stretch>
            <a:fillRect/>
          </a:stretch>
        </p:blipFill>
        <p:spPr>
          <a:xfrm>
            <a:off x="978704" y="2254334"/>
            <a:ext cx="11086855" cy="3349297"/>
          </a:xfrm>
          <a:prstGeom prst="rect">
            <a:avLst/>
          </a:prstGeom>
        </p:spPr>
      </p:pic>
      <p:sp>
        <p:nvSpPr>
          <p:cNvPr id="9" name="Oval 8">
            <a:extLst>
              <a:ext uri="{FF2B5EF4-FFF2-40B4-BE49-F238E27FC236}">
                <a16:creationId xmlns:a16="http://schemas.microsoft.com/office/drawing/2014/main" id="{A819D72D-B254-4024-83C4-6BD362DAE547}"/>
              </a:ext>
            </a:extLst>
          </p:cNvPr>
          <p:cNvSpPr/>
          <p:nvPr/>
        </p:nvSpPr>
        <p:spPr>
          <a:xfrm>
            <a:off x="766607" y="4923692"/>
            <a:ext cx="3313024" cy="597877"/>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2891905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1"/>
          <p:cNvSpPr txBox="1">
            <a:spLocks noChangeArrowheads="1"/>
          </p:cNvSpPr>
          <p:nvPr/>
        </p:nvSpPr>
        <p:spPr bwMode="auto">
          <a:xfrm>
            <a:off x="759655" y="629720"/>
            <a:ext cx="13472160" cy="1624614"/>
          </a:xfrm>
          <a:prstGeom prst="rect">
            <a:avLst/>
          </a:prstGeom>
          <a:noFill/>
          <a:ln w="9525">
            <a:noFill/>
            <a:miter lim="800000"/>
            <a:headEnd/>
            <a:tailEnd/>
          </a:ln>
        </p:spPr>
        <p:txBody>
          <a:bodyPr lIns="130622" tIns="65311" rIns="130622" bIns="65311">
            <a:spAutoFit/>
          </a:bodyPr>
          <a:lstStyle/>
          <a:p>
            <a:pPr eaLnBrk="0" hangingPunct="0"/>
            <a:r>
              <a:rPr lang="en-US" sz="4400" dirty="0">
                <a:latin typeface="+mj-lt"/>
              </a:rPr>
              <a:t>Online Claims Entry </a:t>
            </a:r>
            <a:endParaRPr lang="en-US" sz="4200" i="1" dirty="0">
              <a:latin typeface="+mj-lt"/>
            </a:endParaRPr>
          </a:p>
          <a:p>
            <a:pPr eaLnBrk="0" hangingPunct="0"/>
            <a:endParaRPr lang="en-US" sz="5100" b="1" dirty="0">
              <a:solidFill>
                <a:schemeClr val="accent3">
                  <a:lumMod val="50000"/>
                </a:schemeClr>
              </a:solidFill>
              <a:latin typeface="Tahoma" pitchFamily="34" charset="0"/>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A9E0312D-8EC3-4E68-8700-1F246FC064AB}"/>
              </a:ext>
            </a:extLst>
          </p:cNvPr>
          <p:cNvSpPr txBox="1"/>
          <p:nvPr/>
        </p:nvSpPr>
        <p:spPr>
          <a:xfrm>
            <a:off x="759654" y="1430304"/>
            <a:ext cx="12674991" cy="892552"/>
          </a:xfrm>
          <a:prstGeom prst="rect">
            <a:avLst/>
          </a:prstGeom>
          <a:noFill/>
        </p:spPr>
        <p:txBody>
          <a:bodyPr wrap="square" rtlCol="0">
            <a:spAutoFit/>
          </a:bodyPr>
          <a:lstStyle/>
          <a:p>
            <a:r>
              <a:rPr lang="en-US" dirty="0"/>
              <a:t>Enter the service line information. Items with asterisk (*) are required. Enter each additional service line. The final line must have rev code 0001 and the total charges.</a:t>
            </a:r>
          </a:p>
        </p:txBody>
      </p:sp>
      <p:pic>
        <p:nvPicPr>
          <p:cNvPr id="10" name="Picture 9">
            <a:extLst>
              <a:ext uri="{FF2B5EF4-FFF2-40B4-BE49-F238E27FC236}">
                <a16:creationId xmlns:a16="http://schemas.microsoft.com/office/drawing/2014/main" id="{357D22CB-AA50-4F7C-8591-75AEB98F00D5}"/>
              </a:ext>
            </a:extLst>
          </p:cNvPr>
          <p:cNvPicPr>
            <a:picLocks noChangeAspect="1"/>
          </p:cNvPicPr>
          <p:nvPr/>
        </p:nvPicPr>
        <p:blipFill>
          <a:blip r:embed="rId2"/>
          <a:stretch>
            <a:fillRect/>
          </a:stretch>
        </p:blipFill>
        <p:spPr>
          <a:xfrm>
            <a:off x="906602" y="2459368"/>
            <a:ext cx="7170598" cy="5276669"/>
          </a:xfrm>
          <a:prstGeom prst="rect">
            <a:avLst/>
          </a:prstGeom>
        </p:spPr>
      </p:pic>
    </p:spTree>
    <p:extLst>
      <p:ext uri="{BB962C8B-B14F-4D97-AF65-F5344CB8AC3E}">
        <p14:creationId xmlns:p14="http://schemas.microsoft.com/office/powerpoint/2010/main" val="4119091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1"/>
          <p:cNvSpPr txBox="1">
            <a:spLocks noChangeArrowheads="1"/>
          </p:cNvSpPr>
          <p:nvPr/>
        </p:nvSpPr>
        <p:spPr bwMode="auto">
          <a:xfrm>
            <a:off x="759655" y="629720"/>
            <a:ext cx="13472160" cy="1624614"/>
          </a:xfrm>
          <a:prstGeom prst="rect">
            <a:avLst/>
          </a:prstGeom>
          <a:noFill/>
          <a:ln w="9525">
            <a:noFill/>
            <a:miter lim="800000"/>
            <a:headEnd/>
            <a:tailEnd/>
          </a:ln>
        </p:spPr>
        <p:txBody>
          <a:bodyPr lIns="130622" tIns="65311" rIns="130622" bIns="65311">
            <a:spAutoFit/>
          </a:bodyPr>
          <a:lstStyle/>
          <a:p>
            <a:pPr eaLnBrk="0" hangingPunct="0"/>
            <a:r>
              <a:rPr lang="en-US" sz="4400" dirty="0">
                <a:latin typeface="+mj-lt"/>
              </a:rPr>
              <a:t>Online Claims Entry </a:t>
            </a:r>
            <a:endParaRPr lang="en-US" sz="4200" i="1" dirty="0">
              <a:latin typeface="+mj-lt"/>
            </a:endParaRPr>
          </a:p>
          <a:p>
            <a:pPr eaLnBrk="0" hangingPunct="0"/>
            <a:endParaRPr lang="en-US" sz="5100" b="1" dirty="0">
              <a:solidFill>
                <a:schemeClr val="accent3">
                  <a:lumMod val="50000"/>
                </a:schemeClr>
              </a:solidFill>
              <a:latin typeface="Tahoma" pitchFamily="34" charset="0"/>
            </a:endParaRPr>
          </a:p>
        </p:txBody>
      </p:sp>
      <p:sp>
        <p:nvSpPr>
          <p:cNvPr id="2" name="Date Placeholder 1"/>
          <p:cNvSpPr>
            <a:spLocks noGrp="1"/>
          </p:cNvSpPr>
          <p:nvPr>
            <p:ph type="dt" sz="half" idx="10"/>
          </p:nvPr>
        </p:nvSpPr>
        <p:spPr/>
        <p:txBody>
          <a:bodyPr/>
          <a:lstStyle/>
          <a:p>
            <a:r>
              <a:rPr lang="en-US">
                <a:solidFill>
                  <a:prstClr val="black">
                    <a:tint val="75000"/>
                  </a:prstClr>
                </a:solidFill>
              </a:rPr>
              <a:t>11/09/2017</a:t>
            </a:r>
            <a:endParaRPr lang="en-US" dirty="0">
              <a:solidFill>
                <a:prstClr val="black">
                  <a:tint val="75000"/>
                </a:prstClr>
              </a:solidFill>
            </a:endParaRPr>
          </a:p>
        </p:txBody>
      </p:sp>
      <p:sp>
        <p:nvSpPr>
          <p:cNvPr id="3" name="TextBox 2">
            <a:extLst>
              <a:ext uri="{FF2B5EF4-FFF2-40B4-BE49-F238E27FC236}">
                <a16:creationId xmlns:a16="http://schemas.microsoft.com/office/drawing/2014/main" id="{A9E0312D-8EC3-4E68-8700-1F246FC064AB}"/>
              </a:ext>
            </a:extLst>
          </p:cNvPr>
          <p:cNvSpPr txBox="1"/>
          <p:nvPr/>
        </p:nvSpPr>
        <p:spPr>
          <a:xfrm>
            <a:off x="759655" y="1430304"/>
            <a:ext cx="12897730" cy="892552"/>
          </a:xfrm>
          <a:prstGeom prst="rect">
            <a:avLst/>
          </a:prstGeom>
          <a:noFill/>
        </p:spPr>
        <p:txBody>
          <a:bodyPr wrap="square" rtlCol="0">
            <a:spAutoFit/>
          </a:bodyPr>
          <a:lstStyle/>
          <a:p>
            <a:r>
              <a:rPr lang="en-US" dirty="0"/>
              <a:t>Select the appropriate drug pricing statement. The Total Charge amount must match the Rev code 0001 final service line total. Click on the Required statement and Submit.</a:t>
            </a:r>
          </a:p>
        </p:txBody>
      </p:sp>
      <p:pic>
        <p:nvPicPr>
          <p:cNvPr id="9" name="Picture 8">
            <a:extLst>
              <a:ext uri="{FF2B5EF4-FFF2-40B4-BE49-F238E27FC236}">
                <a16:creationId xmlns:a16="http://schemas.microsoft.com/office/drawing/2014/main" id="{F8F25FE5-4C9B-4B4C-82EA-F61F84F7414C}"/>
              </a:ext>
            </a:extLst>
          </p:cNvPr>
          <p:cNvPicPr>
            <a:picLocks noChangeAspect="1"/>
          </p:cNvPicPr>
          <p:nvPr/>
        </p:nvPicPr>
        <p:blipFill>
          <a:blip r:embed="rId2"/>
          <a:stretch>
            <a:fillRect/>
          </a:stretch>
        </p:blipFill>
        <p:spPr>
          <a:xfrm>
            <a:off x="759655" y="2639214"/>
            <a:ext cx="9541112" cy="4289124"/>
          </a:xfrm>
          <a:prstGeom prst="rect">
            <a:avLst/>
          </a:prstGeom>
        </p:spPr>
      </p:pic>
    </p:spTree>
    <p:extLst>
      <p:ext uri="{BB962C8B-B14F-4D97-AF65-F5344CB8AC3E}">
        <p14:creationId xmlns:p14="http://schemas.microsoft.com/office/powerpoint/2010/main" val="2868501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solidFill>
                  <a:schemeClr val="tx1"/>
                </a:solidFill>
              </a:rPr>
              <a:t>TPL Online Claim Submission</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2713314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11/09/2017</a:t>
            </a:r>
          </a:p>
        </p:txBody>
      </p:sp>
      <p:sp>
        <p:nvSpPr>
          <p:cNvPr id="9" name="Rectangle 2"/>
          <p:cNvSpPr>
            <a:spLocks noGrp="1" noChangeArrowheads="1"/>
          </p:cNvSpPr>
          <p:nvPr>
            <p:ph type="title"/>
          </p:nvPr>
        </p:nvSpPr>
        <p:spPr>
          <a:xfrm>
            <a:off x="625478" y="1419227"/>
            <a:ext cx="12248041" cy="725488"/>
          </a:xfrm>
          <a:noFill/>
        </p:spPr>
        <p:txBody>
          <a:bodyPr/>
          <a:lstStyle/>
          <a:p>
            <a:pPr lvl="0" defTabSz="457200">
              <a:lnSpc>
                <a:spcPct val="90000"/>
              </a:lnSpc>
              <a:defRPr/>
            </a:pPr>
            <a:r>
              <a:rPr lang="en-US" sz="4400"/>
              <a:t>Objectives</a:t>
            </a:r>
            <a:endParaRPr lang="en-US" sz="4400" dirty="0"/>
          </a:p>
        </p:txBody>
      </p:sp>
      <p:sp>
        <p:nvSpPr>
          <p:cNvPr id="10" name="Rectangle 3"/>
          <p:cNvSpPr txBox="1">
            <a:spLocks noChangeArrowheads="1"/>
          </p:cNvSpPr>
          <p:nvPr/>
        </p:nvSpPr>
        <p:spPr bwMode="auto">
          <a:xfrm>
            <a:off x="625478" y="2339495"/>
            <a:ext cx="11238276"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1588" lvl="1">
              <a:lnSpc>
                <a:spcPct val="150000"/>
              </a:lnSpc>
              <a:spcBef>
                <a:spcPct val="30000"/>
              </a:spcBef>
              <a:buSzPct val="75000"/>
              <a:defRPr/>
            </a:pPr>
            <a:r>
              <a:rPr lang="en-US" sz="2000" kern="0" dirty="0"/>
              <a:t>Review the following processes regarding UB-04 claim submissions:</a:t>
            </a:r>
          </a:p>
          <a:p>
            <a:pPr marL="996010" lvl="1" indent="-342900">
              <a:lnSpc>
                <a:spcPct val="150000"/>
              </a:lnSpc>
              <a:buFont typeface="Arial" panose="020B0604020202020204" pitchFamily="34" charset="0"/>
              <a:buChar char="•"/>
            </a:pPr>
            <a:r>
              <a:rPr lang="en-US" sz="2000" dirty="0"/>
              <a:t>Claim Form Instructions</a:t>
            </a:r>
          </a:p>
          <a:p>
            <a:pPr marL="996010" lvl="1" indent="-342900">
              <a:lnSpc>
                <a:spcPct val="150000"/>
              </a:lnSpc>
              <a:buFont typeface="Arial" panose="020B0604020202020204" pitchFamily="34" charset="0"/>
              <a:buChar char="•"/>
            </a:pPr>
            <a:r>
              <a:rPr lang="en-US" sz="2000" dirty="0"/>
              <a:t>Timely Filing</a:t>
            </a:r>
          </a:p>
          <a:p>
            <a:pPr lvl="1">
              <a:lnSpc>
                <a:spcPct val="150000"/>
              </a:lnSpc>
              <a:buFont typeface="Arial" pitchFamily="34" charset="0"/>
              <a:buChar char="•"/>
              <a:defRPr/>
            </a:pPr>
            <a:r>
              <a:rPr lang="en-US" sz="2000" dirty="0"/>
              <a:t>    Add/Manage Templates</a:t>
            </a:r>
          </a:p>
          <a:p>
            <a:pPr lvl="1">
              <a:lnSpc>
                <a:spcPct val="150000"/>
              </a:lnSpc>
              <a:buFont typeface="Arial" pitchFamily="34" charset="0"/>
              <a:buChar char="•"/>
              <a:defRPr/>
            </a:pPr>
            <a:r>
              <a:rPr lang="en-US" sz="2000" dirty="0"/>
              <a:t>    Hospital Outpatient Payment Method</a:t>
            </a:r>
          </a:p>
          <a:p>
            <a:pPr marL="996010" lvl="1" indent="-342900">
              <a:lnSpc>
                <a:spcPct val="150000"/>
              </a:lnSpc>
              <a:buFont typeface="Arial" panose="020B0604020202020204" pitchFamily="34" charset="0"/>
              <a:buChar char="•"/>
            </a:pPr>
            <a:r>
              <a:rPr lang="en-US" sz="2000" dirty="0"/>
              <a:t>Medicaid Primary Claims</a:t>
            </a:r>
          </a:p>
          <a:p>
            <a:pPr marL="996010" lvl="1" indent="-342900">
              <a:lnSpc>
                <a:spcPct val="150000"/>
              </a:lnSpc>
              <a:buFont typeface="Arial" panose="020B0604020202020204" pitchFamily="34" charset="0"/>
              <a:buChar char="•"/>
            </a:pPr>
            <a:r>
              <a:rPr lang="en-US" sz="2000" dirty="0"/>
              <a:t>Third Party Liability (TPL) Claims</a:t>
            </a:r>
          </a:p>
          <a:p>
            <a:pPr marL="996010" lvl="1" indent="-342900">
              <a:lnSpc>
                <a:spcPct val="150000"/>
              </a:lnSpc>
              <a:buFont typeface="Arial" panose="020B0604020202020204" pitchFamily="34" charset="0"/>
              <a:buChar char="•"/>
            </a:pPr>
            <a:r>
              <a:rPr lang="en-US" sz="2000" dirty="0"/>
              <a:t>Medicare and Medicare Advantage Plans</a:t>
            </a:r>
          </a:p>
          <a:p>
            <a:pPr lvl="1">
              <a:lnSpc>
                <a:spcPct val="150000"/>
              </a:lnSpc>
            </a:pPr>
            <a:endParaRPr lang="en-US" sz="2000" dirty="0"/>
          </a:p>
        </p:txBody>
      </p:sp>
    </p:spTree>
    <p:extLst>
      <p:ext uri="{BB962C8B-B14F-4D97-AF65-F5344CB8AC3E}">
        <p14:creationId xmlns:p14="http://schemas.microsoft.com/office/powerpoint/2010/main" val="3467925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625478" y="1196336"/>
            <a:ext cx="11131093" cy="725488"/>
          </a:xfrm>
          <a:noFill/>
        </p:spPr>
        <p:txBody>
          <a:bodyPr/>
          <a:lstStyle/>
          <a:p>
            <a:r>
              <a:rPr lang="en-US" sz="4000" dirty="0"/>
              <a:t>Third Party (TPL) Online Claims Entry</a:t>
            </a:r>
          </a:p>
        </p:txBody>
      </p:sp>
      <p:sp>
        <p:nvSpPr>
          <p:cNvPr id="7" name="Rectangle 3"/>
          <p:cNvSpPr txBox="1">
            <a:spLocks noChangeArrowheads="1"/>
          </p:cNvSpPr>
          <p:nvPr/>
        </p:nvSpPr>
        <p:spPr>
          <a:xfrm>
            <a:off x="762000" y="2389186"/>
            <a:ext cx="13025252" cy="5029200"/>
          </a:xfrm>
          <a:prstGeom prst="rect">
            <a:avLst/>
          </a:prstGeom>
        </p:spPr>
        <p:txBody>
          <a:bodyPr vert="horz" lIns="0" tIns="0" rIns="0" bIns="0" rtlCol="0">
            <a:normAutofit/>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If the client has commercial insurance on file for the dates of service, a TPL EOB is required to be attached to the claim, whether the service was paid or denied. </a:t>
            </a:r>
          </a:p>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Ensure that the TPL EOB shows the client identifiers, service line with payment or denial, and explanation page. </a:t>
            </a:r>
          </a:p>
          <a:p>
            <a:pPr marL="342866" indent="-342866" algn="just" defTabSz="457154">
              <a:lnSpc>
                <a:spcPct val="150000"/>
              </a:lnSpc>
              <a:spcBef>
                <a:spcPts val="600"/>
              </a:spcBef>
              <a:spcAft>
                <a:spcPts val="600"/>
              </a:spcAft>
              <a:buClr>
                <a:srgbClr val="003366"/>
              </a:buClr>
              <a:buFont typeface="Arial" pitchFamily="34" charset="0"/>
              <a:buChar char="•"/>
            </a:pPr>
            <a:r>
              <a:rPr lang="en-US" dirty="0">
                <a:solidFill>
                  <a:schemeClr val="tx1"/>
                </a:solidFill>
                <a:cs typeface="Times New Roman" pitchFamily="18" charset="0"/>
              </a:rPr>
              <a:t>If Medicaid requires a Prior Authorization (PA) for the service, then the PA number or CMS form is required with the claim, whether the service was paid or denied by the TPL payer.</a:t>
            </a:r>
          </a:p>
          <a:p>
            <a:pPr marL="342866" indent="-342866" algn="just" defTabSz="457154">
              <a:lnSpc>
                <a:spcPct val="150000"/>
              </a:lnSpc>
              <a:spcBef>
                <a:spcPts val="600"/>
              </a:spcBef>
              <a:spcAft>
                <a:spcPts val="600"/>
              </a:spcAft>
              <a:buFont typeface="Arial" pitchFamily="34" charset="0"/>
              <a:buChar char="•"/>
            </a:pPr>
            <a:r>
              <a:rPr lang="en-US" dirty="0">
                <a:solidFill>
                  <a:schemeClr val="tx1"/>
                </a:solidFill>
              </a:rPr>
              <a:t>If a claim denies for insurance on file but the policy was canceled for the claim dates of service, contact the Consolidated Customer Service Center at (800) 299-7304 to update the policy record. The claim can be rebilled after the update.</a:t>
            </a:r>
          </a:p>
          <a:p>
            <a:pPr marL="342866" indent="-342866" algn="just" defTabSz="457154">
              <a:lnSpc>
                <a:spcPct val="150000"/>
              </a:lnSpc>
              <a:spcBef>
                <a:spcPts val="600"/>
              </a:spcBef>
              <a:spcAft>
                <a:spcPts val="600"/>
              </a:spcAft>
              <a:buFont typeface="Arial" pitchFamily="34" charset="0"/>
              <a:buChar char="•"/>
            </a:pPr>
            <a:endParaRPr lang="en-US" dirty="0">
              <a:solidFill>
                <a:schemeClr val="tx1"/>
              </a:solidFill>
            </a:endParaRPr>
          </a:p>
          <a:p>
            <a:pPr algn="just" defTabSz="457154">
              <a:lnSpc>
                <a:spcPct val="150000"/>
              </a:lnSpc>
              <a:spcBef>
                <a:spcPts val="600"/>
              </a:spcBef>
              <a:spcAft>
                <a:spcPts val="600"/>
              </a:spcAft>
              <a:buClr>
                <a:srgbClr val="003366"/>
              </a:buClr>
            </a:pPr>
            <a:endParaRPr lang="en-US" dirty="0">
              <a:solidFill>
                <a:srgbClr val="7053AA">
                  <a:lumMod val="50000"/>
                </a:srgbClr>
              </a:solidFill>
              <a:latin typeface="Arial"/>
            </a:endParaRPr>
          </a:p>
        </p:txBody>
      </p:sp>
    </p:spTree>
    <p:extLst>
      <p:ext uri="{BB962C8B-B14F-4D97-AF65-F5344CB8AC3E}">
        <p14:creationId xmlns:p14="http://schemas.microsoft.com/office/powerpoint/2010/main" val="241900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95" y="715108"/>
            <a:ext cx="12717332" cy="1012872"/>
          </a:xfrm>
        </p:spPr>
        <p:txBody>
          <a:bodyPr/>
          <a:lstStyle/>
          <a:p>
            <a:pPr algn="l"/>
            <a:r>
              <a:rPr lang="en-US" sz="4000" dirty="0"/>
              <a:t>Third Party Online Claims Entry</a:t>
            </a:r>
          </a:p>
        </p:txBody>
      </p:sp>
      <p:sp>
        <p:nvSpPr>
          <p:cNvPr id="3" name="Date Placeholder 2"/>
          <p:cNvSpPr>
            <a:spLocks noGrp="1"/>
          </p:cNvSpPr>
          <p:nvPr>
            <p:ph type="dt" sz="half" idx="2"/>
          </p:nvPr>
        </p:nvSpPr>
        <p:spPr>
          <a:xfrm>
            <a:off x="1926112" y="7756330"/>
            <a:ext cx="3218688" cy="438150"/>
          </a:xfrm>
        </p:spPr>
        <p:txBody>
          <a:bodyPr/>
          <a:lstStyle/>
          <a:p>
            <a:pPr>
              <a:defRPr/>
            </a:pPr>
            <a:r>
              <a:rPr lang="en-US" dirty="0"/>
              <a:t>11/09/2017</a:t>
            </a:r>
          </a:p>
        </p:txBody>
      </p:sp>
      <p:sp>
        <p:nvSpPr>
          <p:cNvPr id="4" name="TextBox 3">
            <a:extLst>
              <a:ext uri="{FF2B5EF4-FFF2-40B4-BE49-F238E27FC236}">
                <a16:creationId xmlns:a16="http://schemas.microsoft.com/office/drawing/2014/main" id="{DE9BCFB6-0895-476E-91C5-25E4F38B1934}"/>
              </a:ext>
            </a:extLst>
          </p:cNvPr>
          <p:cNvSpPr txBox="1"/>
          <p:nvPr/>
        </p:nvSpPr>
        <p:spPr>
          <a:xfrm>
            <a:off x="949569" y="1686525"/>
            <a:ext cx="12618858" cy="492443"/>
          </a:xfrm>
          <a:prstGeom prst="rect">
            <a:avLst/>
          </a:prstGeom>
          <a:noFill/>
        </p:spPr>
        <p:txBody>
          <a:bodyPr wrap="square" rtlCol="0">
            <a:spAutoFit/>
          </a:bodyPr>
          <a:lstStyle/>
          <a:p>
            <a:r>
              <a:rPr lang="en-US" dirty="0"/>
              <a:t>When submitting a TPL claim, select Third Party Liability and enter Other payer date.</a:t>
            </a:r>
          </a:p>
        </p:txBody>
      </p:sp>
      <p:pic>
        <p:nvPicPr>
          <p:cNvPr id="8" name="Picture 7">
            <a:extLst>
              <a:ext uri="{FF2B5EF4-FFF2-40B4-BE49-F238E27FC236}">
                <a16:creationId xmlns:a16="http://schemas.microsoft.com/office/drawing/2014/main" id="{85291D72-A229-4D3E-AE37-3581949A0FE2}"/>
              </a:ext>
            </a:extLst>
          </p:cNvPr>
          <p:cNvPicPr>
            <a:picLocks noChangeAspect="1"/>
          </p:cNvPicPr>
          <p:nvPr/>
        </p:nvPicPr>
        <p:blipFill>
          <a:blip r:embed="rId3"/>
          <a:stretch>
            <a:fillRect/>
          </a:stretch>
        </p:blipFill>
        <p:spPr>
          <a:xfrm>
            <a:off x="949568" y="2348013"/>
            <a:ext cx="9839677" cy="5166479"/>
          </a:xfrm>
          <a:prstGeom prst="rect">
            <a:avLst/>
          </a:prstGeom>
        </p:spPr>
      </p:pic>
    </p:spTree>
    <p:extLst>
      <p:ext uri="{BB962C8B-B14F-4D97-AF65-F5344CB8AC3E}">
        <p14:creationId xmlns:p14="http://schemas.microsoft.com/office/powerpoint/2010/main" val="1928265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5842" y="671280"/>
            <a:ext cx="7591096" cy="747439"/>
          </a:xfrm>
          <a:prstGeom prst="rect">
            <a:avLst/>
          </a:prstGeom>
        </p:spPr>
        <p:txBody>
          <a:bodyPr wrap="none" lIns="130609" tIns="65305" rIns="130609" bIns="65305">
            <a:spAutoFit/>
          </a:bodyPr>
          <a:lstStyle/>
          <a:p>
            <a:r>
              <a:rPr lang="en-US" sz="4000" dirty="0"/>
              <a:t>Third Party Online Claims Entry</a:t>
            </a:r>
            <a:endParaRPr lang="en-US" sz="4000" dirty="0">
              <a:latin typeface="+mj-lt"/>
            </a:endParaRPr>
          </a:p>
        </p:txBody>
      </p:sp>
      <p:sp>
        <p:nvSpPr>
          <p:cNvPr id="6" name="Date Placeholder 5"/>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11/09/2017</a:t>
            </a:r>
            <a:endParaRPr lang="en-US" dirty="0"/>
          </a:p>
        </p:txBody>
      </p:sp>
      <p:sp>
        <p:nvSpPr>
          <p:cNvPr id="7" name="TextBox 6">
            <a:extLst>
              <a:ext uri="{FF2B5EF4-FFF2-40B4-BE49-F238E27FC236}">
                <a16:creationId xmlns:a16="http://schemas.microsoft.com/office/drawing/2014/main" id="{B1F3BB32-500A-4A25-8115-B91A25E55EF4}"/>
              </a:ext>
            </a:extLst>
          </p:cNvPr>
          <p:cNvSpPr txBox="1"/>
          <p:nvPr/>
        </p:nvSpPr>
        <p:spPr>
          <a:xfrm>
            <a:off x="1005842" y="1616223"/>
            <a:ext cx="11490958" cy="892552"/>
          </a:xfrm>
          <a:prstGeom prst="rect">
            <a:avLst/>
          </a:prstGeom>
          <a:noFill/>
        </p:spPr>
        <p:txBody>
          <a:bodyPr wrap="square">
            <a:spAutoFit/>
          </a:bodyPr>
          <a:lstStyle/>
          <a:p>
            <a:r>
              <a:rPr lang="en-US" dirty="0"/>
              <a:t>When TPL is selected, the first attachment is automatically set to TPL EOB. Click Upload to browse for the EOB.</a:t>
            </a:r>
          </a:p>
        </p:txBody>
      </p:sp>
      <p:pic>
        <p:nvPicPr>
          <p:cNvPr id="8" name="Picture 7">
            <a:extLst>
              <a:ext uri="{FF2B5EF4-FFF2-40B4-BE49-F238E27FC236}">
                <a16:creationId xmlns:a16="http://schemas.microsoft.com/office/drawing/2014/main" id="{1B570F51-12B1-4F08-8B21-8B7DE6A7D0D4}"/>
              </a:ext>
            </a:extLst>
          </p:cNvPr>
          <p:cNvPicPr>
            <a:picLocks noChangeAspect="1"/>
          </p:cNvPicPr>
          <p:nvPr/>
        </p:nvPicPr>
        <p:blipFill>
          <a:blip r:embed="rId3"/>
          <a:stretch>
            <a:fillRect/>
          </a:stretch>
        </p:blipFill>
        <p:spPr>
          <a:xfrm>
            <a:off x="1022742" y="2695471"/>
            <a:ext cx="11800918" cy="3917905"/>
          </a:xfrm>
          <a:prstGeom prst="rect">
            <a:avLst/>
          </a:prstGeom>
        </p:spPr>
      </p:pic>
    </p:spTree>
    <p:extLst>
      <p:ext uri="{BB962C8B-B14F-4D97-AF65-F5344CB8AC3E}">
        <p14:creationId xmlns:p14="http://schemas.microsoft.com/office/powerpoint/2010/main" val="3145253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562" y="2582883"/>
            <a:ext cx="12136670" cy="417622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Date Placeholder 2"/>
          <p:cNvSpPr>
            <a:spLocks noGrp="1"/>
          </p:cNvSpPr>
          <p:nvPr>
            <p:ph type="dt" sz="half" idx="2"/>
          </p:nvPr>
        </p:nvSpPr>
        <p:spPr/>
        <p:txBody>
          <a:bodyPr/>
          <a:lstStyle/>
          <a:p>
            <a:pPr>
              <a:defRPr/>
            </a:pPr>
            <a:r>
              <a:rPr lang="en-US"/>
              <a:t>3/22/2018</a:t>
            </a:r>
            <a:endParaRPr lang="en-US" dirty="0"/>
          </a:p>
        </p:txBody>
      </p:sp>
      <p:sp>
        <p:nvSpPr>
          <p:cNvPr id="15" name="Title 1">
            <a:extLst>
              <a:ext uri="{FF2B5EF4-FFF2-40B4-BE49-F238E27FC236}">
                <a16:creationId xmlns:a16="http://schemas.microsoft.com/office/drawing/2014/main" id="{72DBD9E7-98A5-47AD-AE52-F41A1E45BFCA}"/>
              </a:ext>
            </a:extLst>
          </p:cNvPr>
          <p:cNvSpPr txBox="1">
            <a:spLocks/>
          </p:cNvSpPr>
          <p:nvPr/>
        </p:nvSpPr>
        <p:spPr>
          <a:xfrm>
            <a:off x="760020" y="622112"/>
            <a:ext cx="12444992" cy="1115247"/>
          </a:xfrm>
          <a:prstGeom prst="rect">
            <a:avLst/>
          </a:prstGeom>
        </p:spPr>
        <p:txBody>
          <a:bodyPr lIns="130609" tIns="65305" rIns="130609" bIns="65305"/>
          <a:lstStyle>
            <a:lvl1pPr algn="ctr" defTabSz="653044" rtl="0" eaLnBrk="1" latinLnBrk="0" hangingPunct="1">
              <a:spcBef>
                <a:spcPct val="0"/>
              </a:spcBef>
              <a:buNone/>
              <a:defRPr sz="6300" kern="1200">
                <a:solidFill>
                  <a:schemeClr val="tx1"/>
                </a:solidFill>
                <a:latin typeface="+mj-lt"/>
                <a:ea typeface="+mj-ea"/>
                <a:cs typeface="+mj-cs"/>
              </a:defRPr>
            </a:lvl1pPr>
          </a:lstStyle>
          <a:p>
            <a:pPr algn="l"/>
            <a:r>
              <a:rPr lang="en-US" sz="4000" dirty="0"/>
              <a:t>Third Party Online Claims Entry</a:t>
            </a:r>
          </a:p>
        </p:txBody>
      </p:sp>
      <p:sp>
        <p:nvSpPr>
          <p:cNvPr id="6" name="TextBox 5">
            <a:extLst>
              <a:ext uri="{FF2B5EF4-FFF2-40B4-BE49-F238E27FC236}">
                <a16:creationId xmlns:a16="http://schemas.microsoft.com/office/drawing/2014/main" id="{480334D1-7F2D-44DF-BAAB-CBE61DEB16F8}"/>
              </a:ext>
            </a:extLst>
          </p:cNvPr>
          <p:cNvSpPr txBox="1"/>
          <p:nvPr/>
        </p:nvSpPr>
        <p:spPr>
          <a:xfrm>
            <a:off x="760020" y="1470496"/>
            <a:ext cx="13050983" cy="892552"/>
          </a:xfrm>
          <a:prstGeom prst="rect">
            <a:avLst/>
          </a:prstGeom>
          <a:noFill/>
        </p:spPr>
        <p:txBody>
          <a:bodyPr wrap="square" rtlCol="0">
            <a:spAutoFit/>
          </a:bodyPr>
          <a:lstStyle/>
          <a:p>
            <a:r>
              <a:rPr lang="en-US" dirty="0"/>
              <a:t>When submitting a claim with TPL, the Prior Payment Amount from the EOB is required. Enter the difference from the Total Charge and Prior Payment in the Amount Due field. </a:t>
            </a:r>
          </a:p>
        </p:txBody>
      </p:sp>
      <p:sp>
        <p:nvSpPr>
          <p:cNvPr id="2" name="Oval 1">
            <a:extLst>
              <a:ext uri="{FF2B5EF4-FFF2-40B4-BE49-F238E27FC236}">
                <a16:creationId xmlns:a16="http://schemas.microsoft.com/office/drawing/2014/main" id="{747481C1-CEAD-45D8-BEF7-DD03E1E2E684}"/>
              </a:ext>
            </a:extLst>
          </p:cNvPr>
          <p:cNvSpPr/>
          <p:nvPr/>
        </p:nvSpPr>
        <p:spPr>
          <a:xfrm>
            <a:off x="621324" y="3576328"/>
            <a:ext cx="2836984" cy="53847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4486769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solidFill>
                  <a:schemeClr val="tx1"/>
                </a:solidFill>
              </a:rPr>
              <a:t>Medicare Primary Online Claim Submission</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854368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85" y="455206"/>
            <a:ext cx="13361100" cy="987552"/>
          </a:xfrm>
        </p:spPr>
        <p:txBody>
          <a:bodyPr/>
          <a:lstStyle/>
          <a:p>
            <a:pPr algn="l"/>
            <a:r>
              <a:rPr lang="en-US" sz="4400" dirty="0"/>
              <a:t>Medicare Primary Claims</a:t>
            </a:r>
          </a:p>
        </p:txBody>
      </p:sp>
      <p:sp>
        <p:nvSpPr>
          <p:cNvPr id="3" name="Date Placeholder 2"/>
          <p:cNvSpPr>
            <a:spLocks noGrp="1"/>
          </p:cNvSpPr>
          <p:nvPr>
            <p:ph type="dt" sz="half" idx="2"/>
          </p:nvPr>
        </p:nvSpPr>
        <p:spPr/>
        <p:txBody>
          <a:bodyPr/>
          <a:lstStyle/>
          <a:p>
            <a:pPr>
              <a:defRPr/>
            </a:pPr>
            <a:r>
              <a:rPr lang="en-US"/>
              <a:t>11/09/2017</a:t>
            </a:r>
            <a:endParaRPr lang="en-US" dirty="0"/>
          </a:p>
        </p:txBody>
      </p:sp>
      <p:sp>
        <p:nvSpPr>
          <p:cNvPr id="4" name="TextBox 3">
            <a:extLst>
              <a:ext uri="{FF2B5EF4-FFF2-40B4-BE49-F238E27FC236}">
                <a16:creationId xmlns:a16="http://schemas.microsoft.com/office/drawing/2014/main" id="{B2F66B01-1F33-425E-9854-AD16B0B2C912}"/>
              </a:ext>
            </a:extLst>
          </p:cNvPr>
          <p:cNvSpPr txBox="1"/>
          <p:nvPr/>
        </p:nvSpPr>
        <p:spPr>
          <a:xfrm>
            <a:off x="807261" y="1442758"/>
            <a:ext cx="13014247" cy="492443"/>
          </a:xfrm>
          <a:prstGeom prst="rect">
            <a:avLst/>
          </a:prstGeom>
          <a:noFill/>
        </p:spPr>
        <p:txBody>
          <a:bodyPr wrap="square" rtlCol="0">
            <a:spAutoFit/>
          </a:bodyPr>
          <a:lstStyle/>
          <a:p>
            <a:r>
              <a:rPr lang="en-US" dirty="0"/>
              <a:t>When submitting Medicare or Medicare Advantage claims, select the appropriate plan.</a:t>
            </a:r>
          </a:p>
        </p:txBody>
      </p:sp>
      <p:pic>
        <p:nvPicPr>
          <p:cNvPr id="6" name="Picture 5">
            <a:extLst>
              <a:ext uri="{FF2B5EF4-FFF2-40B4-BE49-F238E27FC236}">
                <a16:creationId xmlns:a16="http://schemas.microsoft.com/office/drawing/2014/main" id="{684E70C7-41A6-44C2-AF96-134EC6F93CB6}"/>
              </a:ext>
            </a:extLst>
          </p:cNvPr>
          <p:cNvPicPr>
            <a:picLocks noChangeAspect="1"/>
          </p:cNvPicPr>
          <p:nvPr/>
        </p:nvPicPr>
        <p:blipFill>
          <a:blip r:embed="rId3"/>
          <a:stretch>
            <a:fillRect/>
          </a:stretch>
        </p:blipFill>
        <p:spPr>
          <a:xfrm>
            <a:off x="807261" y="2159748"/>
            <a:ext cx="10153816" cy="4608064"/>
          </a:xfrm>
          <a:prstGeom prst="rect">
            <a:avLst/>
          </a:prstGeom>
        </p:spPr>
      </p:pic>
    </p:spTree>
    <p:extLst>
      <p:ext uri="{BB962C8B-B14F-4D97-AF65-F5344CB8AC3E}">
        <p14:creationId xmlns:p14="http://schemas.microsoft.com/office/powerpoint/2010/main" val="5076765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85" y="455206"/>
            <a:ext cx="13361100" cy="987552"/>
          </a:xfrm>
        </p:spPr>
        <p:txBody>
          <a:bodyPr/>
          <a:lstStyle/>
          <a:p>
            <a:pPr algn="l"/>
            <a:r>
              <a:rPr lang="en-US" sz="4400" dirty="0"/>
              <a:t>Medicare Primary Claims</a:t>
            </a:r>
          </a:p>
        </p:txBody>
      </p:sp>
      <p:sp>
        <p:nvSpPr>
          <p:cNvPr id="3" name="Date Placeholder 2"/>
          <p:cNvSpPr>
            <a:spLocks noGrp="1"/>
          </p:cNvSpPr>
          <p:nvPr>
            <p:ph type="dt" sz="half" idx="2"/>
          </p:nvPr>
        </p:nvSpPr>
        <p:spPr/>
        <p:txBody>
          <a:bodyPr/>
          <a:lstStyle/>
          <a:p>
            <a:pPr>
              <a:defRPr/>
            </a:pPr>
            <a:r>
              <a:rPr lang="en-US"/>
              <a:t>11/09/2017</a:t>
            </a:r>
            <a:endParaRPr lang="en-US" dirty="0"/>
          </a:p>
        </p:txBody>
      </p:sp>
      <p:sp>
        <p:nvSpPr>
          <p:cNvPr id="4" name="TextBox 3">
            <a:extLst>
              <a:ext uri="{FF2B5EF4-FFF2-40B4-BE49-F238E27FC236}">
                <a16:creationId xmlns:a16="http://schemas.microsoft.com/office/drawing/2014/main" id="{B2F66B01-1F33-425E-9854-AD16B0B2C912}"/>
              </a:ext>
            </a:extLst>
          </p:cNvPr>
          <p:cNvSpPr txBox="1"/>
          <p:nvPr/>
        </p:nvSpPr>
        <p:spPr>
          <a:xfrm>
            <a:off x="807261" y="1442758"/>
            <a:ext cx="13014247" cy="1292662"/>
          </a:xfrm>
          <a:prstGeom prst="rect">
            <a:avLst/>
          </a:prstGeom>
          <a:noFill/>
        </p:spPr>
        <p:txBody>
          <a:bodyPr wrap="square" rtlCol="0">
            <a:spAutoFit/>
          </a:bodyPr>
          <a:lstStyle/>
          <a:p>
            <a:r>
              <a:rPr lang="en-US" dirty="0"/>
              <a:t>The payment/denial date from the Medicare EOB is required.</a:t>
            </a:r>
          </a:p>
          <a:p>
            <a:r>
              <a:rPr lang="en-US" dirty="0"/>
              <a:t>Enter the amounts from the Medicare EOB. The Allowed Amount is the sum of the other amounts and is required.</a:t>
            </a:r>
          </a:p>
        </p:txBody>
      </p:sp>
      <p:pic>
        <p:nvPicPr>
          <p:cNvPr id="7" name="Picture 6">
            <a:extLst>
              <a:ext uri="{FF2B5EF4-FFF2-40B4-BE49-F238E27FC236}">
                <a16:creationId xmlns:a16="http://schemas.microsoft.com/office/drawing/2014/main" id="{AE231B05-F8FA-4C65-82C5-9B15CADFFBB7}"/>
              </a:ext>
            </a:extLst>
          </p:cNvPr>
          <p:cNvPicPr>
            <a:picLocks noChangeAspect="1"/>
          </p:cNvPicPr>
          <p:nvPr/>
        </p:nvPicPr>
        <p:blipFill>
          <a:blip r:embed="rId3"/>
          <a:stretch>
            <a:fillRect/>
          </a:stretch>
        </p:blipFill>
        <p:spPr>
          <a:xfrm>
            <a:off x="703385" y="3095418"/>
            <a:ext cx="11640343" cy="3219670"/>
          </a:xfrm>
          <a:prstGeom prst="rect">
            <a:avLst/>
          </a:prstGeom>
        </p:spPr>
      </p:pic>
      <p:sp>
        <p:nvSpPr>
          <p:cNvPr id="8" name="Oval 7">
            <a:extLst>
              <a:ext uri="{FF2B5EF4-FFF2-40B4-BE49-F238E27FC236}">
                <a16:creationId xmlns:a16="http://schemas.microsoft.com/office/drawing/2014/main" id="{320634AA-27FC-4033-98B6-027FEEE5F23A}"/>
              </a:ext>
            </a:extLst>
          </p:cNvPr>
          <p:cNvSpPr/>
          <p:nvPr/>
        </p:nvSpPr>
        <p:spPr>
          <a:xfrm>
            <a:off x="807261" y="3651769"/>
            <a:ext cx="3870247" cy="39917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
        <p:nvSpPr>
          <p:cNvPr id="9" name="Oval 8">
            <a:extLst>
              <a:ext uri="{FF2B5EF4-FFF2-40B4-BE49-F238E27FC236}">
                <a16:creationId xmlns:a16="http://schemas.microsoft.com/office/drawing/2014/main" id="{7E446743-AAC2-4DF9-89CD-896989AD449F}"/>
              </a:ext>
            </a:extLst>
          </p:cNvPr>
          <p:cNvSpPr/>
          <p:nvPr/>
        </p:nvSpPr>
        <p:spPr>
          <a:xfrm>
            <a:off x="5719231" y="5386785"/>
            <a:ext cx="3870247" cy="39917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435922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 y="605490"/>
            <a:ext cx="10972800" cy="839772"/>
          </a:xfrm>
          <a:prstGeom prst="rect">
            <a:avLst/>
          </a:prstGeom>
        </p:spPr>
        <p:txBody>
          <a:bodyPr wrap="square" lIns="130609" tIns="65305" rIns="130609" bIns="65305">
            <a:spAutoFit/>
          </a:bodyPr>
          <a:lstStyle/>
          <a:p>
            <a:r>
              <a:rPr lang="en-US" sz="4400" dirty="0">
                <a:latin typeface="+mj-lt"/>
              </a:rPr>
              <a:t>Medicare Primary Claims</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6" name="TextBox 5">
            <a:extLst>
              <a:ext uri="{FF2B5EF4-FFF2-40B4-BE49-F238E27FC236}">
                <a16:creationId xmlns:a16="http://schemas.microsoft.com/office/drawing/2014/main" id="{A08E8BEA-3F8B-4AE7-99AE-9A3450199825}"/>
              </a:ext>
            </a:extLst>
          </p:cNvPr>
          <p:cNvSpPr txBox="1"/>
          <p:nvPr/>
        </p:nvSpPr>
        <p:spPr>
          <a:xfrm>
            <a:off x="975360" y="1445262"/>
            <a:ext cx="12289378" cy="892552"/>
          </a:xfrm>
          <a:prstGeom prst="rect">
            <a:avLst/>
          </a:prstGeom>
          <a:noFill/>
        </p:spPr>
        <p:txBody>
          <a:bodyPr wrap="square">
            <a:spAutoFit/>
          </a:bodyPr>
          <a:lstStyle/>
          <a:p>
            <a:r>
              <a:rPr lang="en-US" dirty="0"/>
              <a:t>When Medicare or Medicare Advantage is selected, the first attachment is automatically set to Medicare EOB. Click Upload to browse for the EOB.</a:t>
            </a:r>
          </a:p>
        </p:txBody>
      </p:sp>
      <p:pic>
        <p:nvPicPr>
          <p:cNvPr id="7" name="Picture 6">
            <a:extLst>
              <a:ext uri="{FF2B5EF4-FFF2-40B4-BE49-F238E27FC236}">
                <a16:creationId xmlns:a16="http://schemas.microsoft.com/office/drawing/2014/main" id="{1AE36B40-DA43-4BB9-B8CF-6C03145A7B8B}"/>
              </a:ext>
            </a:extLst>
          </p:cNvPr>
          <p:cNvPicPr>
            <a:picLocks noChangeAspect="1"/>
          </p:cNvPicPr>
          <p:nvPr/>
        </p:nvPicPr>
        <p:blipFill>
          <a:blip r:embed="rId3"/>
          <a:stretch>
            <a:fillRect/>
          </a:stretch>
        </p:blipFill>
        <p:spPr>
          <a:xfrm>
            <a:off x="975359" y="2444297"/>
            <a:ext cx="11452603" cy="3766498"/>
          </a:xfrm>
          <a:prstGeom prst="rect">
            <a:avLst/>
          </a:prstGeom>
        </p:spPr>
      </p:pic>
    </p:spTree>
    <p:extLst>
      <p:ext uri="{BB962C8B-B14F-4D97-AF65-F5344CB8AC3E}">
        <p14:creationId xmlns:p14="http://schemas.microsoft.com/office/powerpoint/2010/main" val="140809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 y="605490"/>
            <a:ext cx="10972800" cy="839772"/>
          </a:xfrm>
          <a:prstGeom prst="rect">
            <a:avLst/>
          </a:prstGeom>
        </p:spPr>
        <p:txBody>
          <a:bodyPr wrap="square" lIns="130609" tIns="65305" rIns="130609" bIns="65305">
            <a:spAutoFit/>
          </a:bodyPr>
          <a:lstStyle/>
          <a:p>
            <a:r>
              <a:rPr lang="en-US" sz="4400" dirty="0">
                <a:latin typeface="+mj-lt"/>
              </a:rPr>
              <a:t>Medicare Primary Claims</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6" name="TextBox 5">
            <a:extLst>
              <a:ext uri="{FF2B5EF4-FFF2-40B4-BE49-F238E27FC236}">
                <a16:creationId xmlns:a16="http://schemas.microsoft.com/office/drawing/2014/main" id="{A08E8BEA-3F8B-4AE7-99AE-9A3450199825}"/>
              </a:ext>
            </a:extLst>
          </p:cNvPr>
          <p:cNvSpPr txBox="1"/>
          <p:nvPr/>
        </p:nvSpPr>
        <p:spPr>
          <a:xfrm>
            <a:off x="975360" y="1445262"/>
            <a:ext cx="12289378" cy="892552"/>
          </a:xfrm>
          <a:prstGeom prst="rect">
            <a:avLst/>
          </a:prstGeom>
          <a:noFill/>
        </p:spPr>
        <p:txBody>
          <a:bodyPr wrap="square">
            <a:spAutoFit/>
          </a:bodyPr>
          <a:lstStyle/>
          <a:p>
            <a:r>
              <a:rPr lang="en-US" dirty="0"/>
              <a:t>When Medicare or Medicare Advantage is selected, the claim total amounts do not need to be entered before submitting the claim. </a:t>
            </a:r>
          </a:p>
        </p:txBody>
      </p:sp>
      <p:pic>
        <p:nvPicPr>
          <p:cNvPr id="4" name="Picture 3">
            <a:extLst>
              <a:ext uri="{FF2B5EF4-FFF2-40B4-BE49-F238E27FC236}">
                <a16:creationId xmlns:a16="http://schemas.microsoft.com/office/drawing/2014/main" id="{27D4DBD2-38E3-41A6-8C4B-1EAF925C2D58}"/>
              </a:ext>
            </a:extLst>
          </p:cNvPr>
          <p:cNvPicPr>
            <a:picLocks noChangeAspect="1"/>
          </p:cNvPicPr>
          <p:nvPr/>
        </p:nvPicPr>
        <p:blipFill>
          <a:blip r:embed="rId3"/>
          <a:stretch>
            <a:fillRect/>
          </a:stretch>
        </p:blipFill>
        <p:spPr>
          <a:xfrm>
            <a:off x="975359" y="2557678"/>
            <a:ext cx="11754319" cy="3467984"/>
          </a:xfrm>
          <a:prstGeom prst="rect">
            <a:avLst/>
          </a:prstGeom>
        </p:spPr>
      </p:pic>
    </p:spTree>
    <p:extLst>
      <p:ext uri="{BB962C8B-B14F-4D97-AF65-F5344CB8AC3E}">
        <p14:creationId xmlns:p14="http://schemas.microsoft.com/office/powerpoint/2010/main" val="1983533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Claims Re-Bill</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0653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Getting Access to Bill on the Web Portal</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700" y="2260600"/>
            <a:ext cx="12872572" cy="5367021"/>
          </a:xfrm>
        </p:spPr>
        <p:txBody>
          <a:bodyPr/>
          <a:lstStyle/>
          <a:p>
            <a:pPr marL="342900" indent="-342900">
              <a:buFont typeface="Arial" panose="020B0604020202020204" pitchFamily="34" charset="0"/>
              <a:buChar char="•"/>
            </a:pPr>
            <a:r>
              <a:rPr lang="en-US" altLang="en-US" dirty="0"/>
              <a:t>If you are currently not registered on to the New Mexico Medicaid Web Portal you can create an account using either your active New Mexico Medicaid Provider ID or your NPI using the following link: </a:t>
            </a:r>
            <a:r>
              <a:rPr lang="en-US" altLang="en-US" dirty="0">
                <a:hlinkClick r:id="rId2"/>
              </a:rPr>
              <a:t>https://nmmedicaid.portal.conduent.com/webportal/webRegistration/webRegStart</a:t>
            </a:r>
            <a:r>
              <a:rPr lang="en-US" altLang="en-US" dirty="0"/>
              <a:t> </a:t>
            </a:r>
          </a:p>
          <a:p>
            <a:pPr marL="342900" indent="-342900">
              <a:buFont typeface="Arial" panose="020B0604020202020204" pitchFamily="34" charset="0"/>
              <a:buChar char="•"/>
            </a:pPr>
            <a:r>
              <a:rPr lang="en-US" altLang="en-US" dirty="0"/>
              <a:t>If your New Mexico Provider ID or NPI is currently registered on the New Mexico Medicaid Web Portal but you do not have access to log in to the Web Portal, or do not have Claims Entry access, please contact your Master Administrator.</a:t>
            </a:r>
          </a:p>
          <a:p>
            <a:pPr marL="342900" indent="-342900">
              <a:buFont typeface="Arial" panose="020B0604020202020204" pitchFamily="34" charset="0"/>
              <a:buChar char="•"/>
            </a:pPr>
            <a:r>
              <a:rPr lang="en-US" altLang="en-US" dirty="0"/>
              <a:t>If you do not know if your Provider ID or NPI is registered on the New Mexico Medicaid Web Portal or if you do not know who your Master Administrator is, you can contact the HIPAA Helpdesk for further assistance at 1-800-299-7304 option 6, followed by option 4 or by email at </a:t>
            </a:r>
            <a:r>
              <a:rPr lang="en-US" altLang="en-US" dirty="0">
                <a:hlinkClick r:id="rId3"/>
              </a:rPr>
              <a:t>HIPAA.DeskNM@hsd.nm.gov</a:t>
            </a:r>
            <a:r>
              <a:rPr lang="en-US" altLang="en-US" dirty="0"/>
              <a:t>. </a:t>
            </a:r>
          </a:p>
        </p:txBody>
      </p:sp>
    </p:spTree>
    <p:extLst>
      <p:ext uri="{BB962C8B-B14F-4D97-AF65-F5344CB8AC3E}">
        <p14:creationId xmlns:p14="http://schemas.microsoft.com/office/powerpoint/2010/main" val="17013906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sz="4400" dirty="0"/>
              <a:t>Claims Re-Bill</a:t>
            </a:r>
          </a:p>
        </p:txBody>
      </p:sp>
      <p:sp>
        <p:nvSpPr>
          <p:cNvPr id="38915" name="Rectangle 3"/>
          <p:cNvSpPr>
            <a:spLocks noGrp="1" noChangeArrowheads="1"/>
          </p:cNvSpPr>
          <p:nvPr>
            <p:ph idx="1"/>
          </p:nvPr>
        </p:nvSpPr>
        <p:spPr>
          <a:xfrm>
            <a:off x="794084" y="1387566"/>
            <a:ext cx="13338476" cy="2881160"/>
          </a:xfrm>
        </p:spPr>
        <p:txBody>
          <a:bodyPr/>
          <a:lstStyle/>
          <a:p>
            <a:pPr>
              <a:lnSpc>
                <a:spcPct val="150000"/>
              </a:lnSpc>
            </a:pPr>
            <a:r>
              <a:rPr lang="en-US" sz="2000" dirty="0"/>
              <a:t>Claims Re-Bill allows claims that were denied to be resubmitted without entering the full claim again.</a:t>
            </a:r>
          </a:p>
          <a:p>
            <a:pPr>
              <a:lnSpc>
                <a:spcPct val="150000"/>
              </a:lnSpc>
            </a:pPr>
            <a:r>
              <a:rPr lang="en-US" sz="2000" dirty="0"/>
              <a:t>Only claims that were originally submitted on the web portal can be Re-Billed on the portal. </a:t>
            </a:r>
          </a:p>
          <a:p>
            <a:pPr>
              <a:lnSpc>
                <a:spcPct val="150000"/>
              </a:lnSpc>
            </a:pPr>
            <a:r>
              <a:rPr lang="en-US" altLang="en-US" sz="2000" dirty="0"/>
              <a:t>To re-bill a denied claim, click Claim Re-bill under Claims Entry.</a:t>
            </a:r>
          </a:p>
          <a:p>
            <a:pPr>
              <a:lnSpc>
                <a:spcPct val="150000"/>
              </a:lnSpc>
            </a:pPr>
            <a:r>
              <a:rPr lang="en-US" sz="2000" dirty="0"/>
              <a:t>Enter the Recipient ID and TCN of the denied claim and submit.</a:t>
            </a:r>
          </a:p>
          <a:p>
            <a:pPr>
              <a:lnSpc>
                <a:spcPct val="150000"/>
              </a:lnSpc>
            </a:pPr>
            <a:r>
              <a:rPr lang="en-US" sz="2000" dirty="0"/>
              <a:t>When re-billing, you will need to use the TCN of the original claim as proof of timely filing.	</a:t>
            </a:r>
            <a:endParaRPr lang="en-US" u="sng" dirty="0">
              <a:hlinkClick r:id="rId3" action="ppaction://hlinkpres?slideindex=1&amp;slidetitle="/>
            </a:endParaRPr>
          </a:p>
        </p:txBody>
      </p:sp>
      <p:sp>
        <p:nvSpPr>
          <p:cNvPr id="2" name="Date Placeholder 1"/>
          <p:cNvSpPr>
            <a:spLocks noGrp="1"/>
          </p:cNvSpPr>
          <p:nvPr>
            <p:ph type="dt" sz="half" idx="2"/>
          </p:nvPr>
        </p:nvSpPr>
        <p:spPr/>
        <p:txBody>
          <a:bodyPr/>
          <a:lstStyle/>
          <a:p>
            <a:pPr>
              <a:defRPr/>
            </a:pPr>
            <a:r>
              <a:rPr lang="en-US"/>
              <a:t>3/22/2018</a:t>
            </a:r>
            <a:endParaRPr lang="en-US" dirty="0"/>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0973" y="4489346"/>
            <a:ext cx="459722" cy="75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3A3AEA54-4E0D-4DC9-ADF5-437DD6D166F0}"/>
              </a:ext>
            </a:extLst>
          </p:cNvPr>
          <p:cNvPicPr>
            <a:picLocks noChangeAspect="1"/>
          </p:cNvPicPr>
          <p:nvPr/>
        </p:nvPicPr>
        <p:blipFill>
          <a:blip r:embed="rId5"/>
          <a:stretch>
            <a:fillRect/>
          </a:stretch>
        </p:blipFill>
        <p:spPr>
          <a:xfrm>
            <a:off x="934642" y="4268725"/>
            <a:ext cx="12645592" cy="2749592"/>
          </a:xfrm>
          <a:prstGeom prst="rect">
            <a:avLst/>
          </a:prstGeom>
        </p:spPr>
      </p:pic>
      <p:sp>
        <p:nvSpPr>
          <p:cNvPr id="5" name="Oval 4">
            <a:extLst>
              <a:ext uri="{FF2B5EF4-FFF2-40B4-BE49-F238E27FC236}">
                <a16:creationId xmlns:a16="http://schemas.microsoft.com/office/drawing/2014/main" id="{F23DAD28-9313-4102-9C03-F6D3097A7165}"/>
              </a:ext>
            </a:extLst>
          </p:cNvPr>
          <p:cNvSpPr/>
          <p:nvPr/>
        </p:nvSpPr>
        <p:spPr>
          <a:xfrm>
            <a:off x="1425039" y="6151418"/>
            <a:ext cx="1496291" cy="438150"/>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50147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762000" y="1401082"/>
            <a:ext cx="12468226" cy="725488"/>
          </a:xfrm>
          <a:noFill/>
        </p:spPr>
        <p:txBody>
          <a:bodyPr/>
          <a:lstStyle/>
          <a:p>
            <a:r>
              <a:rPr lang="en-US" sz="4400" dirty="0"/>
              <a:t>UB-04 Tips</a:t>
            </a: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FFFE"/>
              </a:solidFill>
            </a:endParaRPr>
          </a:p>
        </p:txBody>
      </p:sp>
      <p:sp>
        <p:nvSpPr>
          <p:cNvPr id="12" name="Content Placeholder 2"/>
          <p:cNvSpPr txBox="1">
            <a:spLocks/>
          </p:cNvSpPr>
          <p:nvPr/>
        </p:nvSpPr>
        <p:spPr>
          <a:xfrm>
            <a:off x="904877" y="2276476"/>
            <a:ext cx="12325349" cy="2590800"/>
          </a:xfrm>
          <a:prstGeom prst="rect">
            <a:avLst/>
          </a:prstGeom>
        </p:spPr>
        <p:txBody>
          <a:bodyPr vert="horz" lIns="0" tIns="0" rIns="0" bIns="0" rtlCol="0">
            <a:normAutofit lnSpcReduction="10000"/>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defTabSz="457154">
              <a:buFont typeface="Wingdings" panose="05000000000000000000" pitchFamily="2" charset="2"/>
              <a:buChar char="ü"/>
            </a:pPr>
            <a:endParaRPr lang="en-US" dirty="0">
              <a:solidFill>
                <a:schemeClr val="tx1"/>
              </a:solidFill>
              <a:latin typeface="Arial"/>
            </a:endParaRPr>
          </a:p>
          <a:p>
            <a:pPr marL="511124" lvl="1" indent="-342866" defTabSz="457154">
              <a:lnSpc>
                <a:spcPct val="150000"/>
              </a:lnSpc>
            </a:pPr>
            <a:r>
              <a:rPr lang="en-US" sz="2000" dirty="0">
                <a:latin typeface="Arial"/>
              </a:rPr>
              <a:t>Enter an original claim TCN for proof of timely filing if rebilling a denied claim.</a:t>
            </a:r>
          </a:p>
          <a:p>
            <a:pPr marL="511124" lvl="1" indent="-342866" defTabSz="457154">
              <a:lnSpc>
                <a:spcPct val="150000"/>
              </a:lnSpc>
            </a:pPr>
            <a:r>
              <a:rPr lang="en-US" sz="2000" dirty="0">
                <a:latin typeface="Arial"/>
              </a:rPr>
              <a:t>Attach EOBs if primary payer is Medicare, Medicare Advantage, or the client has commercial insurance.</a:t>
            </a:r>
          </a:p>
          <a:p>
            <a:pPr marL="511124" lvl="1" indent="-342866" defTabSz="457154">
              <a:lnSpc>
                <a:spcPct val="150000"/>
              </a:lnSpc>
            </a:pPr>
            <a:r>
              <a:rPr lang="en-US" sz="2000" dirty="0">
                <a:latin typeface="Arial"/>
              </a:rPr>
              <a:t>EOB payment dates are required for Medicare and Medicare Advantage claims.</a:t>
            </a:r>
          </a:p>
          <a:p>
            <a:pPr marL="511124" lvl="1" indent="-342866" defTabSz="457154">
              <a:lnSpc>
                <a:spcPct val="150000"/>
              </a:lnSpc>
            </a:pPr>
            <a:r>
              <a:rPr lang="en-US" sz="2000" dirty="0">
                <a:latin typeface="Arial"/>
              </a:rPr>
              <a:t>Upload all required documents. </a:t>
            </a:r>
          </a:p>
        </p:txBody>
      </p:sp>
    </p:spTree>
    <p:extLst>
      <p:ext uri="{BB962C8B-B14F-4D97-AF65-F5344CB8AC3E}">
        <p14:creationId xmlns:p14="http://schemas.microsoft.com/office/powerpoint/2010/main" val="103163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42</a:t>
            </a:fld>
            <a:endParaRPr lang="en-US" dirty="0"/>
          </a:p>
        </p:txBody>
      </p:sp>
      <p:sp>
        <p:nvSpPr>
          <p:cNvPr id="9" name="Rectangle 2"/>
          <p:cNvSpPr>
            <a:spLocks noGrp="1" noChangeArrowheads="1"/>
          </p:cNvSpPr>
          <p:nvPr>
            <p:ph type="title"/>
          </p:nvPr>
        </p:nvSpPr>
        <p:spPr>
          <a:xfrm>
            <a:off x="625476" y="1673225"/>
            <a:ext cx="12604750" cy="725488"/>
          </a:xfrm>
          <a:noFill/>
        </p:spPr>
        <p:txBody>
          <a:bodyPr/>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320607"/>
            <a:ext cx="12543155" cy="5307016"/>
          </a:xfrm>
          <a:prstGeom prst="rect">
            <a:avLst/>
          </a:prstGeom>
          <a:solidFill>
            <a:schemeClr val="bg1"/>
          </a:solidFill>
          <a:ln w="9525">
            <a:noFill/>
            <a:miter lim="800000"/>
            <a:headEnd/>
            <a:tailEnd/>
          </a:ln>
          <a:effectLst/>
        </p:spPr>
        <p:txBody>
          <a:bodyPr vert="horz" wrap="square" lIns="91423" tIns="45711" rIns="91423" bIns="45711" numCol="1" anchor="t" anchorCtr="0" compatLnSpc="1">
            <a:prstTxWarp prst="textNoShape">
              <a:avLst/>
            </a:prstTxWarp>
          </a:bodyPr>
          <a:lstStyle/>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New Mexico Medicaid Online</a:t>
            </a:r>
          </a:p>
          <a:p>
            <a:pPr marL="853904" lvl="3" indent="-342831" defTabSz="652979">
              <a:lnSpc>
                <a:spcPct val="150000"/>
              </a:lnSpc>
              <a:spcBef>
                <a:spcPts val="600"/>
              </a:spcBef>
              <a:buSzPct val="75000"/>
            </a:pPr>
            <a:r>
              <a:rPr lang="en-US" sz="1600" dirty="0">
                <a:solidFill>
                  <a:prstClr val="black"/>
                </a:solidFill>
              </a:rPr>
              <a:t>Provider Information</a:t>
            </a:r>
          </a:p>
          <a:p>
            <a:pPr marL="853904" lvl="3" indent="-342831" defTabSz="652979">
              <a:lnSpc>
                <a:spcPct val="150000"/>
              </a:lnSpc>
              <a:spcBef>
                <a:spcPts val="600"/>
              </a:spcBef>
              <a:buSzPct val="75000"/>
            </a:pPr>
            <a:r>
              <a:rPr lang="en-US" sz="1600" dirty="0">
                <a:solidFill>
                  <a:prstClr val="black"/>
                </a:solidFill>
              </a:rPr>
              <a:t>Provider Login Screen Notices</a:t>
            </a:r>
          </a:p>
          <a:p>
            <a:pPr marL="853904" lvl="3" indent="-342831" defTabSz="652979">
              <a:lnSpc>
                <a:spcPct val="150000"/>
              </a:lnSpc>
              <a:spcBef>
                <a:spcPts val="600"/>
              </a:spcBef>
              <a:buSzPct val="75000"/>
            </a:pPr>
            <a:r>
              <a:rPr lang="en-US" sz="1600" dirty="0">
                <a:solidFill>
                  <a:prstClr val="black"/>
                </a:solidFill>
              </a:rPr>
              <a:t>Provider E-News Newsletters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Medicaid Provider Relations Call Center</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Communication Updates </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Field Representative</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Webinars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Open Forums and Live Training Sessions</a:t>
            </a:r>
          </a:p>
          <a:p>
            <a:pPr algn="r" defTabSz="652979">
              <a:buSzPct val="75000"/>
            </a:pPr>
            <a:r>
              <a:rPr lang="en-US" sz="2300" i="1" dirty="0">
                <a:solidFill>
                  <a:prstClr val="black"/>
                </a:solidFill>
              </a:rPr>
              <a:t>Continued on next page . . . </a:t>
            </a:r>
            <a:endParaRPr lang="en-US" sz="2300" i="1" dirty="0">
              <a:solidFill>
                <a:srgbClr val="00837B">
                  <a:lumMod val="50000"/>
                </a:srgbClr>
              </a:solidFill>
            </a:endParaRPr>
          </a:p>
          <a:p>
            <a:pPr defTabSz="652979"/>
            <a:r>
              <a:rPr lang="en-US" sz="1900" dirty="0">
                <a:solidFill>
                  <a:srgbClr val="00837B">
                    <a:lumMod val="50000"/>
                  </a:srgbClr>
                </a:solidFill>
              </a:rPr>
              <a:t> </a:t>
            </a:r>
          </a:p>
          <a:p>
            <a:pPr marL="342831" indent="-342831" defTabSz="914217" fontAlgn="base">
              <a:lnSpc>
                <a:spcPct val="150000"/>
              </a:lnSpc>
              <a:spcBef>
                <a:spcPts val="600"/>
              </a:spcBef>
              <a:spcAft>
                <a:spcPts val="600"/>
              </a:spcAft>
              <a:buFont typeface="Arial" pitchFamily="34" charset="0"/>
              <a:buChar char="•"/>
              <a:defRPr/>
            </a:pPr>
            <a:endParaRPr lang="en-US" sz="2000" i="1" kern="0" dirty="0">
              <a:solidFill>
                <a:prstClr val="black"/>
              </a:solidFill>
            </a:endParaRPr>
          </a:p>
          <a:p>
            <a:pPr lvl="1" defTabSz="652979"/>
            <a:br>
              <a:rPr lang="en-US" sz="2400" dirty="0">
                <a:solidFill>
                  <a:prstClr val="black"/>
                </a:solidFill>
              </a:rPr>
            </a:br>
            <a:br>
              <a:rPr lang="en-US" sz="2100" dirty="0">
                <a:solidFill>
                  <a:prstClr val="black"/>
                </a:solidFill>
              </a:rPr>
            </a:br>
            <a:endParaRPr lang="en-US" sz="21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FFFE"/>
              </a:solidFill>
            </a:endParaRPr>
          </a:p>
        </p:txBody>
      </p:sp>
    </p:spTree>
    <p:extLst>
      <p:ext uri="{BB962C8B-B14F-4D97-AF65-F5344CB8AC3E}">
        <p14:creationId xmlns:p14="http://schemas.microsoft.com/office/powerpoint/2010/main" val="1048722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43</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1066393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t>Claim Form Instructions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59799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487681" y="365761"/>
            <a:ext cx="12006582" cy="971550"/>
          </a:xfrm>
        </p:spPr>
        <p:txBody>
          <a:bodyPr/>
          <a:lstStyle/>
          <a:p>
            <a:r>
              <a:rPr lang="en-US" sz="4000" dirty="0"/>
              <a:t>Where Do I Get a Copy of Claim Form Instructions?</a:t>
            </a:r>
            <a:r>
              <a:rPr lang="en-US" sz="4000" dirty="0">
                <a:solidFill>
                  <a:schemeClr val="accent3">
                    <a:lumMod val="50000"/>
                  </a:schemeClr>
                </a:solidFill>
              </a:rPr>
              <a:t>	</a:t>
            </a:r>
          </a:p>
        </p:txBody>
      </p:sp>
      <p:sp>
        <p:nvSpPr>
          <p:cNvPr id="6" name="Date Placeholder 5"/>
          <p:cNvSpPr>
            <a:spLocks noGrp="1"/>
          </p:cNvSpPr>
          <p:nvPr>
            <p:ph type="dt" sz="half" idx="2"/>
          </p:nvPr>
        </p:nvSpPr>
        <p:spPr/>
        <p:txBody>
          <a:bodyPr/>
          <a:lstStyle/>
          <a:p>
            <a:pPr>
              <a:defRPr/>
            </a:pPr>
            <a:r>
              <a:rPr lang="en-US"/>
              <a:t>11/09/2017</a:t>
            </a:r>
            <a:endParaRPr lang="en-US" dirty="0"/>
          </a:p>
        </p:txBody>
      </p:sp>
      <p:pic>
        <p:nvPicPr>
          <p:cNvPr id="14"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290" y="1337313"/>
            <a:ext cx="7183426" cy="6270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5" name="Oval 14"/>
          <p:cNvSpPr/>
          <p:nvPr/>
        </p:nvSpPr>
        <p:spPr bwMode="auto">
          <a:xfrm>
            <a:off x="1505220" y="5124225"/>
            <a:ext cx="2080191" cy="36094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
        <p:nvSpPr>
          <p:cNvPr id="16" name="Text Box 6"/>
          <p:cNvSpPr txBox="1">
            <a:spLocks noChangeArrowheads="1"/>
          </p:cNvSpPr>
          <p:nvPr/>
        </p:nvSpPr>
        <p:spPr bwMode="auto">
          <a:xfrm>
            <a:off x="9231975" y="3212434"/>
            <a:ext cx="5103949" cy="1455325"/>
          </a:xfrm>
          <a:prstGeom prst="rect">
            <a:avLst/>
          </a:prstGeom>
          <a:solidFill>
            <a:schemeClr val="bg1"/>
          </a:solidFill>
          <a:ln w="19050">
            <a:solidFill>
              <a:schemeClr val="tx1"/>
            </a:solidFill>
            <a:miter lim="800000"/>
            <a:headEnd/>
            <a:tailEnd/>
          </a:ln>
        </p:spPr>
        <p:txBody>
          <a:bodyPr wrap="square" lIns="130609" tIns="65305" rIns="130609" bIns="65305">
            <a:spAutoFit/>
          </a:bodyPr>
          <a:lstStyle/>
          <a:p>
            <a:r>
              <a:rPr lang="en-US" sz="2000" dirty="0">
                <a:latin typeface="Arial"/>
              </a:rPr>
              <a:t>On the WEB PORTAL: Click Providers then </a:t>
            </a:r>
            <a:r>
              <a:rPr lang="en-US" sz="2000" u="sng" dirty="0">
                <a:solidFill>
                  <a:srgbClr val="C00000"/>
                </a:solidFill>
                <a:latin typeface="Arial"/>
              </a:rPr>
              <a:t>Forms, Publications, and Instructions </a:t>
            </a:r>
            <a:r>
              <a:rPr lang="en-US" sz="2000" dirty="0">
                <a:latin typeface="Arial"/>
              </a:rPr>
              <a:t>under Provider Information </a:t>
            </a:r>
            <a:br>
              <a:rPr lang="en-US" dirty="0">
                <a:solidFill>
                  <a:srgbClr val="C00000"/>
                </a:solidFill>
                <a:latin typeface="Arial"/>
              </a:rPr>
            </a:br>
            <a:endParaRPr lang="en-US" dirty="0">
              <a:solidFill>
                <a:srgbClr val="C00000"/>
              </a:solidFill>
              <a:latin typeface="Arial"/>
            </a:endParaRPr>
          </a:p>
        </p:txBody>
      </p:sp>
      <p:sp>
        <p:nvSpPr>
          <p:cNvPr id="17" name="Oval 16"/>
          <p:cNvSpPr/>
          <p:nvPr/>
        </p:nvSpPr>
        <p:spPr bwMode="auto">
          <a:xfrm>
            <a:off x="6821404" y="1708483"/>
            <a:ext cx="2298533" cy="45178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Tree>
    <p:extLst>
      <p:ext uri="{BB962C8B-B14F-4D97-AF65-F5344CB8AC3E}">
        <p14:creationId xmlns:p14="http://schemas.microsoft.com/office/powerpoint/2010/main" val="143636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365760" y="274320"/>
            <a:ext cx="12007215" cy="868680"/>
          </a:xfrm>
        </p:spPr>
        <p:txBody>
          <a:bodyPr>
            <a:noAutofit/>
          </a:bodyPr>
          <a:lstStyle/>
          <a:p>
            <a:r>
              <a:rPr lang="en-US" sz="4000" dirty="0"/>
              <a:t>Where Do I Get a Copy of Claim Form Instructions?</a:t>
            </a: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181" y="1251585"/>
            <a:ext cx="11132819" cy="57264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bwMode="auto">
          <a:xfrm>
            <a:off x="1219200" y="4937760"/>
            <a:ext cx="10728960" cy="246888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22" tIns="130622" rIns="130622" bIns="130622" numCol="1" rtlCol="0" anchor="t" anchorCtr="0" compatLnSpc="1">
            <a:prstTxWarp prst="textNoShape">
              <a:avLst/>
            </a:prstTxWarp>
          </a:bodyPr>
          <a:lstStyle/>
          <a:p>
            <a:pPr defTabSz="1306220" fontAlgn="base">
              <a:spcBef>
                <a:spcPct val="0"/>
              </a:spcBef>
              <a:spcAft>
                <a:spcPct val="0"/>
              </a:spcAft>
            </a:pPr>
            <a:endParaRPr lang="en-US" sz="2900" dirty="0">
              <a:solidFill>
                <a:srgbClr val="C00000"/>
              </a:solidFill>
            </a:endParaRPr>
          </a:p>
        </p:txBody>
      </p:sp>
      <p:sp>
        <p:nvSpPr>
          <p:cNvPr id="4" name="Date Placeholder 3"/>
          <p:cNvSpPr>
            <a:spLocks noGrp="1"/>
          </p:cNvSpPr>
          <p:nvPr>
            <p:ph type="dt" sz="half" idx="2"/>
          </p:nvPr>
        </p:nvSpPr>
        <p:spPr/>
        <p:txBody>
          <a:bodyPr/>
          <a:lstStyle/>
          <a:p>
            <a:pPr>
              <a:defRPr/>
            </a:pPr>
            <a:r>
              <a:rPr lang="en-US"/>
              <a:t>11/09/2017</a:t>
            </a:r>
            <a:endParaRPr lang="en-US" dirty="0"/>
          </a:p>
        </p:txBody>
      </p:sp>
    </p:spTree>
    <p:extLst>
      <p:ext uri="{BB962C8B-B14F-4D97-AF65-F5344CB8AC3E}">
        <p14:creationId xmlns:p14="http://schemas.microsoft.com/office/powerpoint/2010/main" val="3929128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72" name="Text Box 20"/>
          <p:cNvSpPr txBox="1">
            <a:spLocks noChangeArrowheads="1"/>
          </p:cNvSpPr>
          <p:nvPr/>
        </p:nvSpPr>
        <p:spPr bwMode="auto">
          <a:xfrm>
            <a:off x="4511041" y="1661115"/>
            <a:ext cx="6368004" cy="885938"/>
          </a:xfrm>
          <a:prstGeom prst="rect">
            <a:avLst/>
          </a:prstGeom>
          <a:noFill/>
          <a:ln w="38100">
            <a:noFill/>
            <a:miter lim="800000"/>
            <a:headEnd/>
            <a:tailEnd/>
          </a:ln>
        </p:spPr>
        <p:txBody>
          <a:bodyPr wrap="none" lIns="130609" tIns="65305" rIns="130609" bIns="65305">
            <a:spAutoFit/>
          </a:bodyPr>
          <a:lstStyle/>
          <a:p>
            <a:pPr>
              <a:spcBef>
                <a:spcPct val="50000"/>
              </a:spcBef>
            </a:pPr>
            <a:r>
              <a:rPr lang="en-US" sz="4600" b="1" dirty="0">
                <a:solidFill>
                  <a:srgbClr val="34BCBA">
                    <a:lumMod val="50000"/>
                  </a:srgbClr>
                </a:solidFill>
              </a:rPr>
              <a:t> </a:t>
            </a:r>
            <a:r>
              <a:rPr lang="en-US" sz="4900" b="1" dirty="0">
                <a:solidFill>
                  <a:srgbClr val="34BCBA">
                    <a:lumMod val="75000"/>
                  </a:srgbClr>
                </a:solidFill>
              </a:rPr>
              <a:t>92204900001000033</a:t>
            </a:r>
          </a:p>
        </p:txBody>
      </p:sp>
      <p:sp>
        <p:nvSpPr>
          <p:cNvPr id="100355" name="Line 3"/>
          <p:cNvSpPr>
            <a:spLocks noChangeShapeType="1"/>
          </p:cNvSpPr>
          <p:nvPr/>
        </p:nvSpPr>
        <p:spPr bwMode="auto">
          <a:xfrm flipH="1">
            <a:off x="4267200" y="2324103"/>
            <a:ext cx="609600" cy="63590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6" name="Text Box 4"/>
          <p:cNvSpPr txBox="1">
            <a:spLocks noChangeArrowheads="1"/>
          </p:cNvSpPr>
          <p:nvPr/>
        </p:nvSpPr>
        <p:spPr bwMode="auto">
          <a:xfrm>
            <a:off x="731520" y="2468882"/>
            <a:ext cx="3535680" cy="5487198"/>
          </a:xfrm>
          <a:prstGeom prst="rect">
            <a:avLst/>
          </a:prstGeom>
          <a:solidFill>
            <a:srgbClr val="00B0F0">
              <a:alpha val="50000"/>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first digit indicates what the claim “media” is:</a:t>
            </a:r>
          </a:p>
          <a:p>
            <a:pPr>
              <a:spcBef>
                <a:spcPct val="50000"/>
              </a:spcBef>
            </a:pPr>
            <a:r>
              <a:rPr lang="en-US" sz="2400" b="1" dirty="0">
                <a:solidFill>
                  <a:srgbClr val="000000"/>
                </a:solidFill>
              </a:rPr>
              <a:t>2 = electronic crossover</a:t>
            </a:r>
          </a:p>
          <a:p>
            <a:pPr>
              <a:spcBef>
                <a:spcPct val="50000"/>
              </a:spcBef>
            </a:pPr>
            <a:r>
              <a:rPr lang="en-US" sz="2400" b="1" dirty="0">
                <a:solidFill>
                  <a:srgbClr val="000000"/>
                </a:solidFill>
              </a:rPr>
              <a:t>3 = other electronic claim</a:t>
            </a:r>
          </a:p>
          <a:p>
            <a:pPr>
              <a:spcBef>
                <a:spcPct val="50000"/>
              </a:spcBef>
            </a:pPr>
            <a:r>
              <a:rPr lang="en-US" sz="2400" b="1" dirty="0">
                <a:solidFill>
                  <a:srgbClr val="000000"/>
                </a:solidFill>
              </a:rPr>
              <a:t>4 = system generated            claim or adjustment</a:t>
            </a:r>
          </a:p>
          <a:p>
            <a:pPr>
              <a:spcBef>
                <a:spcPct val="50000"/>
              </a:spcBef>
            </a:pPr>
            <a:r>
              <a:rPr lang="en-US" sz="2400" b="1" dirty="0">
                <a:solidFill>
                  <a:srgbClr val="000000"/>
                </a:solidFill>
              </a:rPr>
              <a:t>8 = paper claim</a:t>
            </a:r>
          </a:p>
          <a:p>
            <a:pPr>
              <a:spcBef>
                <a:spcPct val="50000"/>
              </a:spcBef>
            </a:pPr>
            <a:r>
              <a:rPr lang="en-US" sz="2400" b="1" dirty="0">
                <a:solidFill>
                  <a:srgbClr val="000000"/>
                </a:solidFill>
              </a:rPr>
              <a:t>9 = Web portal claim entry</a:t>
            </a:r>
          </a:p>
        </p:txBody>
      </p:sp>
      <p:sp>
        <p:nvSpPr>
          <p:cNvPr id="100357" name="Line 5"/>
          <p:cNvSpPr>
            <a:spLocks noChangeShapeType="1"/>
          </p:cNvSpPr>
          <p:nvPr/>
        </p:nvSpPr>
        <p:spPr bwMode="auto">
          <a:xfrm>
            <a:off x="5536400" y="2419904"/>
            <a:ext cx="0" cy="1442032"/>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8" name="Text Box 6"/>
          <p:cNvSpPr txBox="1">
            <a:spLocks noChangeArrowheads="1"/>
          </p:cNvSpPr>
          <p:nvPr/>
        </p:nvSpPr>
        <p:spPr bwMode="auto">
          <a:xfrm>
            <a:off x="4754880" y="3861936"/>
            <a:ext cx="1828800" cy="2347877"/>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last two digits of the year the claim was received</a:t>
            </a:r>
          </a:p>
        </p:txBody>
      </p:sp>
      <p:sp>
        <p:nvSpPr>
          <p:cNvPr id="100359" name="Line 7"/>
          <p:cNvSpPr>
            <a:spLocks noChangeShapeType="1"/>
          </p:cNvSpPr>
          <p:nvPr/>
        </p:nvSpPr>
        <p:spPr bwMode="auto">
          <a:xfrm>
            <a:off x="6583680" y="2419904"/>
            <a:ext cx="853440" cy="210238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0" name="Text Box 8"/>
          <p:cNvSpPr txBox="1">
            <a:spLocks noChangeArrowheads="1"/>
          </p:cNvSpPr>
          <p:nvPr/>
        </p:nvSpPr>
        <p:spPr bwMode="auto">
          <a:xfrm>
            <a:off x="6827520" y="4518663"/>
            <a:ext cx="219456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numeric day of the year.</a:t>
            </a:r>
          </a:p>
        </p:txBody>
      </p:sp>
      <p:sp>
        <p:nvSpPr>
          <p:cNvPr id="100361" name="Line 9"/>
          <p:cNvSpPr>
            <a:spLocks noChangeShapeType="1"/>
          </p:cNvSpPr>
          <p:nvPr/>
        </p:nvSpPr>
        <p:spPr bwMode="auto">
          <a:xfrm>
            <a:off x="6185042" y="6209812"/>
            <a:ext cx="398637" cy="229087"/>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2" name="Line 10"/>
          <p:cNvSpPr>
            <a:spLocks noChangeShapeType="1"/>
          </p:cNvSpPr>
          <p:nvPr/>
        </p:nvSpPr>
        <p:spPr bwMode="auto">
          <a:xfrm flipH="1">
            <a:off x="6583680" y="6250986"/>
            <a:ext cx="721246" cy="18791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3" name="Text Box 11"/>
          <p:cNvSpPr txBox="1">
            <a:spLocks noChangeArrowheads="1"/>
          </p:cNvSpPr>
          <p:nvPr/>
        </p:nvSpPr>
        <p:spPr bwMode="auto">
          <a:xfrm>
            <a:off x="4998720" y="6438903"/>
            <a:ext cx="743712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This is the Julian Date - this represents the date the claim was received by Conduent: this claim was received the 49</a:t>
            </a:r>
            <a:r>
              <a:rPr lang="en-US" b="1" baseline="30000" dirty="0">
                <a:solidFill>
                  <a:srgbClr val="000000"/>
                </a:solidFill>
              </a:rPr>
              <a:t>th</a:t>
            </a:r>
            <a:r>
              <a:rPr lang="en-US" b="1" dirty="0">
                <a:solidFill>
                  <a:srgbClr val="000000"/>
                </a:solidFill>
              </a:rPr>
              <a:t> day of 2022, or February 18, 2022.</a:t>
            </a:r>
          </a:p>
        </p:txBody>
      </p:sp>
      <p:sp>
        <p:nvSpPr>
          <p:cNvPr id="100364" name="Line 12"/>
          <p:cNvSpPr>
            <a:spLocks noChangeShapeType="1"/>
          </p:cNvSpPr>
          <p:nvPr/>
        </p:nvSpPr>
        <p:spPr bwMode="auto">
          <a:xfrm>
            <a:off x="7702257" y="2388956"/>
            <a:ext cx="933743" cy="9204"/>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5" name="Line 13"/>
          <p:cNvSpPr>
            <a:spLocks noChangeShapeType="1"/>
          </p:cNvSpPr>
          <p:nvPr/>
        </p:nvSpPr>
        <p:spPr bwMode="auto">
          <a:xfrm>
            <a:off x="8412480" y="2457086"/>
            <a:ext cx="0" cy="100584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6" name="Text Box 14"/>
          <p:cNvSpPr txBox="1">
            <a:spLocks noChangeArrowheads="1"/>
          </p:cNvSpPr>
          <p:nvPr/>
        </p:nvSpPr>
        <p:spPr bwMode="auto">
          <a:xfrm>
            <a:off x="7559040" y="3329941"/>
            <a:ext cx="2560320" cy="53199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Batch number</a:t>
            </a:r>
          </a:p>
        </p:txBody>
      </p:sp>
      <p:sp>
        <p:nvSpPr>
          <p:cNvPr id="100367" name="Line 15"/>
          <p:cNvSpPr>
            <a:spLocks noChangeShapeType="1"/>
          </p:cNvSpPr>
          <p:nvPr/>
        </p:nvSpPr>
        <p:spPr bwMode="auto">
          <a:xfrm>
            <a:off x="5897365" y="2379752"/>
            <a:ext cx="947963"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8" name="Line 16"/>
          <p:cNvSpPr>
            <a:spLocks noChangeShapeType="1"/>
          </p:cNvSpPr>
          <p:nvPr/>
        </p:nvSpPr>
        <p:spPr bwMode="auto">
          <a:xfrm>
            <a:off x="5260369" y="2379752"/>
            <a:ext cx="48768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9" name="Line 17"/>
          <p:cNvSpPr>
            <a:spLocks noChangeShapeType="1"/>
          </p:cNvSpPr>
          <p:nvPr/>
        </p:nvSpPr>
        <p:spPr bwMode="auto">
          <a:xfrm flipV="1">
            <a:off x="10119361" y="2379752"/>
            <a:ext cx="609600"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0" name="Line 18"/>
          <p:cNvSpPr>
            <a:spLocks noChangeShapeType="1"/>
          </p:cNvSpPr>
          <p:nvPr/>
        </p:nvSpPr>
        <p:spPr bwMode="auto">
          <a:xfrm>
            <a:off x="10544025" y="2379752"/>
            <a:ext cx="0" cy="253960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1" name="Text Box 19"/>
          <p:cNvSpPr txBox="1">
            <a:spLocks noChangeArrowheads="1"/>
          </p:cNvSpPr>
          <p:nvPr/>
        </p:nvSpPr>
        <p:spPr bwMode="auto">
          <a:xfrm>
            <a:off x="9715447" y="4937763"/>
            <a:ext cx="3939592" cy="93210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claim number within the batch.</a:t>
            </a:r>
          </a:p>
        </p:txBody>
      </p:sp>
      <p:sp>
        <p:nvSpPr>
          <p:cNvPr id="22" name="TextBox 21"/>
          <p:cNvSpPr txBox="1"/>
          <p:nvPr/>
        </p:nvSpPr>
        <p:spPr>
          <a:xfrm>
            <a:off x="731520" y="457200"/>
            <a:ext cx="12192000" cy="808994"/>
          </a:xfrm>
          <a:prstGeom prst="rect">
            <a:avLst/>
          </a:prstGeom>
          <a:noFill/>
        </p:spPr>
        <p:txBody>
          <a:bodyPr wrap="square" lIns="130609" tIns="65305" rIns="130609" bIns="65305" rtlCol="0">
            <a:spAutoFit/>
          </a:bodyPr>
          <a:lstStyle/>
          <a:p>
            <a:r>
              <a:rPr lang="en-US" sz="4400" dirty="0"/>
              <a:t>What is a Transaction Control Number (TCN)?</a:t>
            </a:r>
          </a:p>
        </p:txBody>
      </p:sp>
      <p:sp>
        <p:nvSpPr>
          <p:cNvPr id="2" name="Rectangle 1"/>
          <p:cNvSpPr/>
          <p:nvPr/>
        </p:nvSpPr>
        <p:spPr bwMode="auto">
          <a:xfrm>
            <a:off x="11826240" y="1743662"/>
            <a:ext cx="2438400" cy="3055904"/>
          </a:xfrm>
          <a:prstGeom prst="rect">
            <a:avLst/>
          </a:prstGeom>
          <a:solidFill>
            <a:srgbClr val="90D1FE"/>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r>
              <a:rPr lang="en-US" sz="2400" b="1" dirty="0">
                <a:solidFill>
                  <a:srgbClr val="000000"/>
                </a:solidFill>
                <a:cs typeface="Times New Roman" pitchFamily="18" charset="0"/>
              </a:rPr>
              <a:t>The twelfth  digit in an adjustment/ void TCN will either be:</a:t>
            </a:r>
          </a:p>
          <a:p>
            <a:endParaRPr lang="en-US" sz="2400" b="1" dirty="0">
              <a:solidFill>
                <a:srgbClr val="000000"/>
              </a:solidFill>
              <a:cs typeface="Times New Roman" pitchFamily="18" charset="0"/>
            </a:endParaRPr>
          </a:p>
          <a:p>
            <a:r>
              <a:rPr lang="en-US" sz="2400" b="1" dirty="0">
                <a:solidFill>
                  <a:srgbClr val="000000"/>
                </a:solidFill>
                <a:cs typeface="Times New Roman" pitchFamily="18" charset="0"/>
              </a:rPr>
              <a:t>1=  Debit</a:t>
            </a:r>
          </a:p>
          <a:p>
            <a:r>
              <a:rPr lang="en-US" sz="2400" b="1" dirty="0">
                <a:solidFill>
                  <a:srgbClr val="000000"/>
                </a:solidFill>
                <a:cs typeface="Times New Roman" pitchFamily="18" charset="0"/>
              </a:rPr>
              <a:t>2= Credit</a:t>
            </a:r>
          </a:p>
        </p:txBody>
      </p:sp>
      <p:cxnSp>
        <p:nvCxnSpPr>
          <p:cNvPr id="6" name="Straight Connector 5"/>
          <p:cNvCxnSpPr>
            <a:stCxn id="32" idx="0"/>
          </p:cNvCxnSpPr>
          <p:nvPr/>
        </p:nvCxnSpPr>
        <p:spPr bwMode="auto">
          <a:xfrm>
            <a:off x="8839200" y="1727467"/>
            <a:ext cx="2987040" cy="16193"/>
          </a:xfrm>
          <a:prstGeom prst="line">
            <a:avLst/>
          </a:prstGeom>
          <a:solidFill>
            <a:schemeClr val="folHlink"/>
          </a:solidFill>
          <a:ln w="31750" cap="flat" cmpd="sng" algn="ctr">
            <a:solidFill>
              <a:schemeClr val="accent1"/>
            </a:solidFill>
            <a:prstDash val="solid"/>
            <a:round/>
            <a:headEnd type="none" w="med" len="med"/>
            <a:tailEnd type="none" w="med" len="med"/>
          </a:ln>
          <a:effectLst/>
        </p:spPr>
      </p:cxnSp>
      <p:sp>
        <p:nvSpPr>
          <p:cNvPr id="32" name="Line 13"/>
          <p:cNvSpPr>
            <a:spLocks noChangeShapeType="1"/>
          </p:cNvSpPr>
          <p:nvPr/>
        </p:nvSpPr>
        <p:spPr bwMode="auto">
          <a:xfrm>
            <a:off x="8839200" y="1727467"/>
            <a:ext cx="0" cy="19277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Tree>
    <p:extLst>
      <p:ext uri="{BB962C8B-B14F-4D97-AF65-F5344CB8AC3E}">
        <p14:creationId xmlns:p14="http://schemas.microsoft.com/office/powerpoint/2010/main" val="398853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solidFill>
                  <a:schemeClr val="tx1"/>
                </a:solidFill>
              </a:rPr>
              <a:t>Timely Filing</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439680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10463</TotalTime>
  <Words>2033</Words>
  <Application>Microsoft Office PowerPoint</Application>
  <PresentationFormat>Custom</PresentationFormat>
  <Paragraphs>232</Paragraphs>
  <Slides>44</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Comic Sans MS</vt:lpstr>
      <vt:lpstr>Tahoma</vt:lpstr>
      <vt:lpstr>Times New Roman</vt:lpstr>
      <vt:lpstr>Wingdings</vt:lpstr>
      <vt:lpstr>Conduent_PPT_Template_White_6Jan</vt:lpstr>
      <vt:lpstr>UB-04 Online Claims Entry</vt:lpstr>
      <vt:lpstr>Purpose</vt:lpstr>
      <vt:lpstr>Objectives</vt:lpstr>
      <vt:lpstr>Getting Access to Bill on the Web Portal</vt:lpstr>
      <vt:lpstr>Claim Form Instructions</vt:lpstr>
      <vt:lpstr>Where Do I Get a Copy of Claim Form Instructions? </vt:lpstr>
      <vt:lpstr>Where Do I Get a Copy of Claim Form Instructions?</vt:lpstr>
      <vt:lpstr>PowerPoint Presentation</vt:lpstr>
      <vt:lpstr>Timely Filing</vt:lpstr>
      <vt:lpstr>Timely Filing Limit</vt:lpstr>
      <vt:lpstr>PowerPoint Presentation</vt:lpstr>
      <vt:lpstr>Add/Manage Templates</vt:lpstr>
      <vt:lpstr>Claim Templates</vt:lpstr>
      <vt:lpstr>Claim Templates</vt:lpstr>
      <vt:lpstr>Claim Templates</vt:lpstr>
      <vt:lpstr>Claim Templates</vt:lpstr>
      <vt:lpstr>Medicaid Primary Online Claim Submission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TPL Online Claim Submission</vt:lpstr>
      <vt:lpstr>Third Party (TPL) Online Claims Entry</vt:lpstr>
      <vt:lpstr>Third Party Online Claims Entry</vt:lpstr>
      <vt:lpstr>PowerPoint Presentation</vt:lpstr>
      <vt:lpstr>PowerPoint Presentation</vt:lpstr>
      <vt:lpstr>Medicare Primary Online Claim Submission</vt:lpstr>
      <vt:lpstr>Medicare Primary Claims</vt:lpstr>
      <vt:lpstr>Medicare Primary Claims</vt:lpstr>
      <vt:lpstr>PowerPoint Presentation</vt:lpstr>
      <vt:lpstr>PowerPoint Presentation</vt:lpstr>
      <vt:lpstr>Claims Re-Bill</vt:lpstr>
      <vt:lpstr>Claims Re-Bill</vt:lpstr>
      <vt:lpstr>UB-04 Tips</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Wilinski, Antonette</dc:creator>
  <cp:lastModifiedBy>Peter Sepich</cp:lastModifiedBy>
  <cp:revision>106</cp:revision>
  <dcterms:created xsi:type="dcterms:W3CDTF">2017-01-18T18:41:02Z</dcterms:created>
  <dcterms:modified xsi:type="dcterms:W3CDTF">2024-08-20T17:09:48Z</dcterms:modified>
</cp:coreProperties>
</file>